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handoutMasterIdLst>
    <p:handoutMasterId r:id="rId42"/>
  </p:handoutMasterIdLst>
  <p:sldIdLst>
    <p:sldId id="260" r:id="rId3"/>
    <p:sldId id="257" r:id="rId4"/>
    <p:sldId id="258" r:id="rId5"/>
    <p:sldId id="2890" r:id="rId7"/>
    <p:sldId id="2909" r:id="rId8"/>
    <p:sldId id="2910" r:id="rId9"/>
    <p:sldId id="2911" r:id="rId10"/>
    <p:sldId id="299" r:id="rId11"/>
    <p:sldId id="2866" r:id="rId12"/>
    <p:sldId id="2920" r:id="rId13"/>
    <p:sldId id="2921" r:id="rId14"/>
    <p:sldId id="2928" r:id="rId15"/>
    <p:sldId id="2929" r:id="rId16"/>
    <p:sldId id="2930" r:id="rId17"/>
    <p:sldId id="2938" r:id="rId18"/>
    <p:sldId id="2931" r:id="rId19"/>
    <p:sldId id="2932" r:id="rId20"/>
    <p:sldId id="2933" r:id="rId21"/>
    <p:sldId id="2934" r:id="rId22"/>
    <p:sldId id="2935" r:id="rId23"/>
    <p:sldId id="2936" r:id="rId24"/>
    <p:sldId id="2939" r:id="rId25"/>
    <p:sldId id="2937" r:id="rId26"/>
    <p:sldId id="2940" r:id="rId27"/>
    <p:sldId id="2942" r:id="rId28"/>
    <p:sldId id="2943" r:id="rId29"/>
    <p:sldId id="2944" r:id="rId30"/>
    <p:sldId id="2941" r:id="rId31"/>
    <p:sldId id="2922" r:id="rId32"/>
    <p:sldId id="2844" r:id="rId33"/>
    <p:sldId id="2869" r:id="rId34"/>
    <p:sldId id="2915" r:id="rId35"/>
    <p:sldId id="2916" r:id="rId36"/>
    <p:sldId id="2917" r:id="rId37"/>
    <p:sldId id="2918" r:id="rId38"/>
    <p:sldId id="2868" r:id="rId39"/>
    <p:sldId id="2870" r:id="rId40"/>
    <p:sldId id="261" r:id="rId4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 userDrawn="1">
          <p15:clr>
            <a:srgbClr val="A4A3A4"/>
          </p15:clr>
        </p15:guide>
        <p15:guide id="2" pos="38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26BE"/>
    <a:srgbClr val="2747BE"/>
    <a:srgbClr val="004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27"/>
    <p:restoredTop sz="92941" autoAdjust="0"/>
  </p:normalViewPr>
  <p:slideViewPr>
    <p:cSldViewPr snapToGrid="0" snapToObjects="1" showGuides="1">
      <p:cViewPr varScale="1">
        <p:scale>
          <a:sx n="72" d="100"/>
          <a:sy n="72" d="100"/>
        </p:scale>
        <p:origin x="480" y="36"/>
      </p:cViewPr>
      <p:guideLst>
        <p:guide orient="horz" pos="2157"/>
        <p:guide pos="38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0" d="100"/>
          <a:sy n="70" d="100"/>
        </p:scale>
        <p:origin x="304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D0844-A1DC-304E-BE53-E59AE3EE9A8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B8DB0-C3D5-6849-9D5D-2257862E2AF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648E3-3576-C443-B77B-AC0E788E8A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08796-E22C-2A4E-B939-EB478018C04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" y="-12012"/>
            <a:ext cx="12214860" cy="687491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157" y="451853"/>
            <a:ext cx="3629365" cy="436494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>
            <a:off x="560281" y="6256139"/>
            <a:ext cx="2933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   客   为   尊   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服   务   领   先</a:t>
            </a:r>
            <a:endParaRPr kumimoji="1"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" y="-12012"/>
            <a:ext cx="12214860" cy="687491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66" y="283410"/>
            <a:ext cx="3629365" cy="436494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>
            <a:off x="8862071" y="6159886"/>
            <a:ext cx="2933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kumimoji="1"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   客   为   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尊   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服   务   领   先</a:t>
            </a:r>
            <a:endParaRPr kumimoji="1"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" y="-8700"/>
            <a:ext cx="12210288" cy="68682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" y="-8700"/>
            <a:ext cx="12210288" cy="68682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" y="-12012"/>
            <a:ext cx="12214860" cy="68749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537" y="233948"/>
            <a:ext cx="2637730" cy="375652"/>
          </a:xfrm>
          <a:prstGeom prst="rect">
            <a:avLst/>
          </a:prstGeom>
        </p:spPr>
      </p:pic>
      <p:cxnSp>
        <p:nvCxnSpPr>
          <p:cNvPr id="4" name="直线连接符 3"/>
          <p:cNvCxnSpPr/>
          <p:nvPr userDrawn="1"/>
        </p:nvCxnSpPr>
        <p:spPr>
          <a:xfrm>
            <a:off x="401053" y="834190"/>
            <a:ext cx="11405936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" y="-12012"/>
            <a:ext cx="12214860" cy="68749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3" y="5336274"/>
            <a:ext cx="1168758" cy="1155412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8813945" y="625360"/>
            <a:ext cx="2933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kumimoji="1"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   客   为   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尊   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服   务   领   先</a:t>
            </a:r>
            <a:endParaRPr kumimoji="1"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50" y="450215"/>
            <a:ext cx="2327757" cy="10176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2606-74BE-E141-87F6-E03B0FAB3FC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7C6FF-A2B0-8446-BC2F-0895245321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2606-74BE-E141-87F6-E03B0FAB3FC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7C6FF-A2B0-8446-BC2F-0895245321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2606-74BE-E141-87F6-E03B0FAB3FC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7C6FF-A2B0-8446-BC2F-0895245321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2606-74BE-E141-87F6-E03B0FAB3FC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7C6FF-A2B0-8446-BC2F-0895245321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2606-74BE-E141-87F6-E03B0FAB3FC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7C6FF-A2B0-8446-BC2F-0895245321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2606-74BE-E141-87F6-E03B0FAB3FC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7C6FF-A2B0-8446-BC2F-0895245321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2606-74BE-E141-87F6-E03B0FAB3FC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7C6FF-A2B0-8446-BC2F-0895245321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2606-74BE-E141-87F6-E03B0FAB3FC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7C6FF-A2B0-8446-BC2F-0895245321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2606-74BE-E141-87F6-E03B0FAB3FC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7C6FF-A2B0-8446-BC2F-0895245321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2606-74BE-E141-87F6-E03B0FAB3FC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7C6FF-A2B0-8446-BC2F-0895245321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F2606-74BE-E141-87F6-E03B0FAB3FC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7C6FF-A2B0-8446-BC2F-0895245321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2" Type="http://schemas.openxmlformats.org/officeDocument/2006/relationships/slideLayout" Target="../slideLayouts/slideLayout5.xml"/><Relationship Id="rId11" Type="http://schemas.openxmlformats.org/officeDocument/2006/relationships/tags" Target="../tags/tag7.xml"/><Relationship Id="rId10" Type="http://schemas.openxmlformats.org/officeDocument/2006/relationships/image" Target="../media/image19.png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emf"/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1.jpeg"/><Relationship Id="rId1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4.png"/><Relationship Id="rId1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4505" y="1701800"/>
            <a:ext cx="6354445" cy="1845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FFU</a:t>
            </a:r>
            <a:r>
              <a:rPr kumimoji="1"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龙骨吊顶防坠研究及应用</a:t>
            </a:r>
            <a:endParaRPr kumimoji="1" lang="zh-CN" altLang="en-US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endParaRPr kumimoji="1" lang="zh-CN" altLang="en-US" sz="3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企业职工科技创新创效成果展示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（项目起止时间：</a:t>
            </a:r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~2022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年）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8648" y="4917613"/>
            <a:ext cx="37080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王国栋</a:t>
            </a:r>
            <a:r>
              <a:rPr kumimoji="1"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endParaRPr kumimoji="1" lang="en-US" altLang="zh-CN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kumimoji="1"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2024-11-22</a:t>
            </a:r>
            <a:endParaRPr kumimoji="1" lang="en-US" altLang="zh-CN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中电四公司</a:t>
            </a:r>
            <a:endParaRPr kumimoji="1" lang="en-US" altLang="zh-CN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629552" y="148958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CN" altLang="en-US" sz="3200" dirty="0">
                <a:solidFill>
                  <a:srgbClr val="00409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kumimoji="1" lang="zh-CN" altLang="en-US" sz="3200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20036" y="1612695"/>
            <a:ext cx="1509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2400" dirty="0">
                <a:solidFill>
                  <a:srgbClr val="00409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Contents</a:t>
            </a:r>
            <a:endParaRPr kumimoji="1" lang="zh-CN" altLang="en-US" sz="2400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86365" y="2748201"/>
            <a:ext cx="58216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项目立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项背景</a:t>
            </a:r>
            <a:endParaRPr kumimoji="1"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>
              <a:buFontTx/>
              <a:buAutoNum type="arabicPeriod"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项目主要研究内容、关键技术和创新点</a:t>
            </a:r>
            <a:endParaRPr kumimoji="1"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>
              <a:buFontTx/>
              <a:buAutoNum type="arabicPeriod"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项目成果介绍</a:t>
            </a:r>
            <a:endParaRPr kumimoji="1"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>
              <a:buFontTx/>
              <a:buAutoNum type="arabicPeriod"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市场应用需求、经济和社会效益分析</a:t>
            </a:r>
            <a:endParaRPr kumimoji="1"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653809" y="2836830"/>
            <a:ext cx="402844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dirty="0">
                <a:solidFill>
                  <a:srgbClr val="00409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01.   </a:t>
            </a:r>
            <a:r>
              <a:rPr kumimoji="1" lang="zh-CN" altLang="en-US" sz="3600" b="1" dirty="0">
                <a:solidFill>
                  <a:srgbClr val="00409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项目立项</a:t>
            </a:r>
            <a:r>
              <a:rPr kumimoji="1" lang="zh-CN" altLang="en-US" sz="36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背景</a:t>
            </a:r>
            <a:endParaRPr kumimoji="1" lang="zh-CN" altLang="en-US" sz="36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2" y="318268"/>
            <a:ext cx="610780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项目立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项背景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11190" y="1030605"/>
            <a:ext cx="6047105" cy="30460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67310" indent="44069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近年来，由于美国对我国芯片等高科技领域的制裁不断加码，我国正在大力发展电子&amp;半导体产业，越来越多的高科技工厂正在建设或准备建设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67310" indent="440690" algn="just">
              <a:lnSpc>
                <a:spcPct val="150000"/>
              </a:lnSpc>
            </a:pPr>
            <a:r>
              <a:rPr lang="zh-CN" altLang="en-US" sz="1600" b="1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电子行业洁净工程，</a:t>
            </a:r>
            <a:r>
              <a:rPr lang="en-US" altLang="zh-CN" sz="16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洁净车间的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吊顶系统，主要有两种做法：一种是彩钢板吊顶；一种是</a:t>
            </a:r>
            <a:r>
              <a:rPr lang="en-US" altLang="zh-CN" sz="16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FFU龙骨吊顶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67310" indent="440690" algn="just">
              <a:lnSpc>
                <a:spcPct val="150000"/>
              </a:lnSpc>
            </a:pPr>
            <a:r>
              <a:rPr lang="zh-CN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近年来，有极少数项目发生了</a:t>
            </a:r>
            <a:r>
              <a:rPr lang="zh-CN" altLang="zh-CN" sz="1600" b="1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FFU龙骨吊顶人员坠落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事件，虽然次数不多，但值得引起高度重视，</a:t>
            </a: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很有必要加以研究。</a:t>
            </a:r>
            <a:endParaRPr lang="zh-CN" altLang="en-US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67310" indent="440690" algn="just">
              <a:lnSpc>
                <a:spcPct val="150000"/>
              </a:lnSpc>
            </a:pP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下面介绍</a:t>
            </a: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起</a:t>
            </a:r>
            <a:r>
              <a:rPr lang="en-US" altLang="zh-CN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FFU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龙骨吊顶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人员高坠事故案</a:t>
            </a:r>
            <a:r>
              <a:rPr lang="zh-CN" altLang="en-US" sz="16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例。</a:t>
            </a:r>
            <a:endParaRPr lang="zh-CN" altLang="en-US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 descr="IMG_20170110_215125"/>
          <p:cNvPicPr>
            <a:picLocks noChangeAspect="1"/>
          </p:cNvPicPr>
          <p:nvPr/>
        </p:nvPicPr>
        <p:blipFill>
          <a:blip r:embed="rId1"/>
          <a:srcRect b="17889"/>
          <a:stretch>
            <a:fillRect/>
          </a:stretch>
        </p:blipFill>
        <p:spPr>
          <a:xfrm>
            <a:off x="431800" y="1030605"/>
            <a:ext cx="5143500" cy="56311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内容占位符 1"/>
          <p:cNvSpPr>
            <a:spLocks noGrp="1"/>
          </p:cNvSpPr>
          <p:nvPr>
            <p:ph idx="1"/>
          </p:nvPr>
        </p:nvSpPr>
        <p:spPr bwMode="auto">
          <a:xfrm>
            <a:off x="386080" y="1397634"/>
            <a:ext cx="4680585" cy="4296995"/>
          </a:xfrm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600" b="1" dirty="0" smtClean="0">
                <a:sym typeface="+mn-ea"/>
              </a:rPr>
              <a:t>项目：</a:t>
            </a:r>
            <a:r>
              <a:rPr lang="zh-CN" altLang="en-US" sz="1600" dirty="0" smtClean="0">
                <a:sym typeface="+mn-ea"/>
              </a:rPr>
              <a:t>国内某项目。</a:t>
            </a:r>
            <a:endParaRPr lang="zh-CN" altLang="en-US" sz="1600" dirty="0" smtClean="0">
              <a:sym typeface="+mn-ea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600" b="1" dirty="0" smtClean="0">
                <a:sym typeface="+mn-ea"/>
              </a:rPr>
              <a:t>事故描述：</a:t>
            </a:r>
            <a:endParaRPr lang="en-US" altLang="zh-CN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>
                <a:sym typeface="+mn-ea"/>
              </a:rPr>
              <a:t>1名工人在吊顶上作业，当行走到1块</a:t>
            </a:r>
            <a:r>
              <a:rPr lang="zh-CN" altLang="en-US" sz="16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钢板八折边非标盲板</a:t>
            </a:r>
            <a:r>
              <a:rPr lang="zh-CN" altLang="en-US" sz="1600" dirty="0" smtClean="0">
                <a:sym typeface="+mn-ea"/>
              </a:rPr>
              <a:t>位置，非标盲板发生失稳塌陷，工人从</a:t>
            </a:r>
            <a:r>
              <a:rPr lang="en-US" altLang="zh-CN" sz="1600" dirty="0" smtClean="0">
                <a:sym typeface="+mn-ea"/>
              </a:rPr>
              <a:t>6m</a:t>
            </a:r>
            <a:r>
              <a:rPr lang="zh-CN" altLang="en-US" sz="1600" dirty="0" smtClean="0">
                <a:sym typeface="+mn-ea"/>
              </a:rPr>
              <a:t>高</a:t>
            </a:r>
            <a:r>
              <a:rPr lang="en-US" altLang="zh-CN" sz="1600" dirty="0" smtClean="0">
                <a:sym typeface="+mn-ea"/>
              </a:rPr>
              <a:t>FFU</a:t>
            </a:r>
            <a:r>
              <a:rPr lang="zh-CN" altLang="en-US" sz="1600" dirty="0" smtClean="0">
                <a:sym typeface="+mn-ea"/>
              </a:rPr>
              <a:t>龙骨吊顶坠落到高架地板上，导致受伤住院。</a:t>
            </a:r>
            <a:endParaRPr lang="zh-CN" altLang="en-US" sz="1600" dirty="0" smtClean="0">
              <a:sym typeface="+mn-ea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600" b="1" dirty="0" smtClean="0">
                <a:sym typeface="+mn-ea"/>
              </a:rPr>
              <a:t>直接原因分析：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>
                <a:sym typeface="+mn-ea"/>
              </a:rPr>
              <a:t>1) </a:t>
            </a:r>
            <a:r>
              <a:rPr lang="zh-CN" altLang="en-US" sz="16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违规使用</a:t>
            </a:r>
            <a:r>
              <a:rPr lang="zh-CN" altLang="en-US" sz="16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非标钢板八折边盲板，切割</a:t>
            </a:r>
            <a:r>
              <a:rPr lang="zh-CN" altLang="en-US" sz="1600" dirty="0" smtClean="0">
                <a:sym typeface="+mn-ea"/>
              </a:rPr>
              <a:t>后使用于吊顶收边位置，且非标盲板在龙骨下沿搭接尺寸偏小（小于单边下沿</a:t>
            </a:r>
            <a:r>
              <a:rPr lang="en-US" altLang="zh-CN" sz="1600" dirty="0" smtClean="0">
                <a:sym typeface="+mn-ea"/>
              </a:rPr>
              <a:t>2/3</a:t>
            </a:r>
            <a:r>
              <a:rPr lang="zh-CN" altLang="en-US" sz="1600" dirty="0" smtClean="0">
                <a:sym typeface="+mn-ea"/>
              </a:rPr>
              <a:t>宽度）。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>
                <a:sym typeface="+mn-ea"/>
              </a:rPr>
              <a:t>2) 人员在吊顶上作业未全程系挂安全带。</a:t>
            </a:r>
            <a:endParaRPr lang="zh-CN" altLang="en-US" sz="1600" dirty="0" smtClean="0">
              <a:sym typeface="+mn-ea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386363" y="908720"/>
            <a:ext cx="426963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kumimoji="0" b="1" i="0" kern="1200" cap="none" spc="0" normalizeH="0" baseline="0" noProof="0" dirty="0" err="1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钢板八折边非标盲板高坠事件</a:t>
            </a:r>
            <a:r>
              <a:rPr kumimoji="0" lang="en-US" b="1" i="0" kern="1200" cap="none" spc="0" normalizeH="0" baseline="0" noProof="0" dirty="0" err="1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kumimoji="0" b="1" i="0" kern="1200" cap="none" spc="0" normalizeH="0" baseline="0" noProof="0" dirty="0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2" name="图片 1"/>
          <p:cNvPicPr>
            <a:picLocks noChangeAspect="1"/>
          </p:cNvPicPr>
          <p:nvPr/>
        </p:nvPicPr>
        <p:blipFill>
          <a:blip r:embed="rId1"/>
          <a:srcRect l="25036" t="40888" r="33875" b="25735"/>
          <a:stretch>
            <a:fillRect/>
          </a:stretch>
        </p:blipFill>
        <p:spPr>
          <a:xfrm>
            <a:off x="5419090" y="1397635"/>
            <a:ext cx="6325235" cy="34258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7342838" y="4888046"/>
            <a:ext cx="2652665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高坠事件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现场照片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0702" y="318268"/>
            <a:ext cx="6107806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项目立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项背景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内容占位符 1"/>
          <p:cNvSpPr>
            <a:spLocks noGrp="1"/>
          </p:cNvSpPr>
          <p:nvPr>
            <p:ph idx="1"/>
          </p:nvPr>
        </p:nvSpPr>
        <p:spPr bwMode="auto">
          <a:xfrm>
            <a:off x="386080" y="1397635"/>
            <a:ext cx="4729128" cy="5223510"/>
          </a:xfrm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600" b="1" dirty="0" smtClean="0">
                <a:sym typeface="+mn-ea"/>
              </a:rPr>
              <a:t>项目：国内某项目</a:t>
            </a:r>
            <a:endParaRPr lang="zh-CN" altLang="en-US" sz="1600" b="1" dirty="0" smtClean="0">
              <a:sym typeface="+mn-ea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600" b="1" dirty="0" smtClean="0">
                <a:sym typeface="+mn-ea"/>
              </a:rPr>
              <a:t>事故描述：</a:t>
            </a:r>
            <a:endParaRPr lang="en-US" altLang="zh-CN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sz="1600" dirty="0" err="1" smtClean="0">
                <a:sym typeface="+mn-ea"/>
              </a:rPr>
              <a:t>1名保洁工人在吊顶上作业，行至1块</a:t>
            </a:r>
            <a:r>
              <a:rPr sz="1600" b="1" dirty="0" err="1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铝蜂窝非标盲板</a:t>
            </a:r>
            <a:r>
              <a:rPr sz="1600" dirty="0" err="1" smtClean="0">
                <a:sym typeface="+mn-ea"/>
              </a:rPr>
              <a:t>上方时，将盲板压塌，从吊顶上坠落到地面，导致骨折受伤住院</a:t>
            </a:r>
            <a:r>
              <a:rPr lang="zh-CN" altLang="en-US" sz="1600" dirty="0" smtClean="0">
                <a:sym typeface="+mn-ea"/>
              </a:rPr>
              <a:t>。</a:t>
            </a:r>
            <a:endParaRPr lang="zh-CN" altLang="en-US" sz="1600" dirty="0" smtClean="0">
              <a:sym typeface="+mn-ea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600" b="1" dirty="0" smtClean="0">
                <a:sym typeface="+mn-ea"/>
              </a:rPr>
              <a:t>直接原因分析：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sz="1600" dirty="0" smtClean="0">
                <a:sym typeface="+mn-ea"/>
              </a:rPr>
              <a:t>1) </a:t>
            </a:r>
            <a:r>
              <a:rPr sz="16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铝蜂窝复合盲板加工质量有问题</a:t>
            </a:r>
            <a:r>
              <a:rPr sz="1600" dirty="0" smtClean="0">
                <a:sym typeface="+mn-ea"/>
              </a:rPr>
              <a:t>，钢板和芯材脱胶，板边附近没有铝蜂窝芯材</a:t>
            </a:r>
            <a:r>
              <a:rPr lang="zh-CN" sz="1600" dirty="0" smtClean="0">
                <a:sym typeface="+mn-ea"/>
              </a:rPr>
              <a:t>，该部位抗折强度不够。</a:t>
            </a:r>
            <a:endParaRPr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sz="1600" dirty="0" smtClean="0">
                <a:sym typeface="+mn-ea"/>
              </a:rPr>
              <a:t>2) 铝蜂窝复合盲板切割后用于收边部位，切口对强度有</a:t>
            </a:r>
            <a:r>
              <a:rPr lang="zh-CN" sz="1600" dirty="0" smtClean="0">
                <a:sym typeface="+mn-ea"/>
              </a:rPr>
              <a:t>极大</a:t>
            </a:r>
            <a:r>
              <a:rPr sz="1600" dirty="0" smtClean="0">
                <a:sym typeface="+mn-ea"/>
              </a:rPr>
              <a:t>削弱，</a:t>
            </a:r>
            <a:r>
              <a:rPr lang="zh-CN" sz="1600" dirty="0" smtClean="0">
                <a:sym typeface="+mn-ea"/>
              </a:rPr>
              <a:t>且</a:t>
            </a:r>
            <a:r>
              <a:rPr sz="1600" dirty="0" smtClean="0">
                <a:sym typeface="+mn-ea"/>
              </a:rPr>
              <a:t>未对切口进行补强处理。</a:t>
            </a:r>
            <a:endParaRPr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en-US" sz="1600" dirty="0" smtClean="0">
                <a:sym typeface="+mn-ea"/>
              </a:rPr>
              <a:t>3</a:t>
            </a:r>
            <a:r>
              <a:rPr lang="zh-CN" altLang="en-US" sz="1600" dirty="0" smtClean="0">
                <a:sym typeface="+mn-ea"/>
              </a:rPr>
              <a:t>）</a:t>
            </a:r>
            <a:r>
              <a:rPr sz="1600" dirty="0" smtClean="0">
                <a:sym typeface="+mn-ea"/>
              </a:rPr>
              <a:t>人员在吊顶上作业未全程系挂安全带</a:t>
            </a:r>
            <a:r>
              <a:rPr lang="zh-CN" sz="1600" dirty="0" smtClean="0">
                <a:sym typeface="+mn-ea"/>
              </a:rPr>
              <a:t>。</a:t>
            </a:r>
            <a:endParaRPr lang="zh-CN" sz="1600" dirty="0" smtClean="0">
              <a:sym typeface="+mn-ea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386363" y="908720"/>
            <a:ext cx="426963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kumimoji="0" b="1" i="0" kern="1200" cap="none" spc="0" normalizeH="0" baseline="0" noProof="0" dirty="0" err="1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铝蜂窝非标盲板高坠事件</a:t>
            </a:r>
            <a:r>
              <a:rPr kumimoji="0" lang="en-US" b="1" i="0" kern="1200" cap="none" spc="0" normalizeH="0" baseline="0" noProof="0" dirty="0" err="1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kumimoji="0" b="1" i="0" kern="1200" cap="none" spc="0" normalizeH="0" baseline="0" noProof="0" dirty="0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5" name="图片 2"/>
          <p:cNvPicPr>
            <a:picLocks noChangeAspect="1"/>
          </p:cNvPicPr>
          <p:nvPr/>
        </p:nvPicPr>
        <p:blipFill>
          <a:blip r:embed="rId1"/>
          <a:srcRect l="29602" t="20013" r="23202" b="37054"/>
          <a:stretch>
            <a:fillRect/>
          </a:stretch>
        </p:blipFill>
        <p:spPr>
          <a:xfrm>
            <a:off x="5239385" y="1397635"/>
            <a:ext cx="6275070" cy="38049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7188929" y="5229543"/>
            <a:ext cx="265266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高坠事件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现场照片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0702" y="318268"/>
            <a:ext cx="610780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项目立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项背景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内容占位符 1"/>
          <p:cNvSpPr>
            <a:spLocks noGrp="1"/>
          </p:cNvSpPr>
          <p:nvPr>
            <p:ph idx="1"/>
          </p:nvPr>
        </p:nvSpPr>
        <p:spPr bwMode="auto">
          <a:xfrm>
            <a:off x="386080" y="1397635"/>
            <a:ext cx="4457065" cy="5223510"/>
          </a:xfrm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600" b="1" dirty="0" smtClean="0">
                <a:sym typeface="+mn-ea"/>
              </a:rPr>
              <a:t>项目：</a:t>
            </a:r>
            <a:r>
              <a:rPr lang="zh-CN" altLang="en-US" sz="1600" dirty="0" smtClean="0">
                <a:sym typeface="+mn-ea"/>
              </a:rPr>
              <a:t>国内某项目。</a:t>
            </a:r>
            <a:endParaRPr lang="zh-CN" altLang="en-US" sz="1600" dirty="0" smtClean="0">
              <a:sym typeface="+mn-ea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600" b="1" dirty="0" smtClean="0">
                <a:sym typeface="+mn-ea"/>
              </a:rPr>
              <a:t>事故描述：</a:t>
            </a:r>
            <a:endParaRPr lang="en-US" altLang="zh-CN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sz="1600" dirty="0" err="1" smtClean="0">
                <a:sym typeface="+mn-ea"/>
              </a:rPr>
              <a:t>1名保洁工人在吊顶上作业，行至1块</a:t>
            </a:r>
            <a:r>
              <a:rPr sz="1600" b="1" dirty="0" err="1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铝蜂窝标准盲板</a:t>
            </a:r>
            <a:r>
              <a:rPr sz="1600" dirty="0" err="1" smtClean="0">
                <a:sym typeface="+mn-ea"/>
              </a:rPr>
              <a:t>上方时，将盲板压塌，从吊顶上坠落到地面，导致骨折受伤住院</a:t>
            </a:r>
            <a:r>
              <a:rPr lang="zh-CN" altLang="en-US" sz="1600" dirty="0" smtClean="0">
                <a:sym typeface="+mn-ea"/>
              </a:rPr>
              <a:t>。</a:t>
            </a:r>
            <a:endParaRPr lang="zh-CN" altLang="en-US" sz="1600" dirty="0" smtClean="0">
              <a:sym typeface="+mn-ea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600" b="1" dirty="0" smtClean="0">
                <a:sym typeface="+mn-ea"/>
              </a:rPr>
              <a:t>直接原因分析：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sz="1600" dirty="0" smtClean="0">
                <a:sym typeface="+mn-ea"/>
              </a:rPr>
              <a:t>1) </a:t>
            </a:r>
            <a:r>
              <a:rPr sz="16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铝蜂窝复合盲板加工质量有问题</a:t>
            </a:r>
            <a:r>
              <a:rPr sz="1600" dirty="0" smtClean="0">
                <a:sym typeface="+mn-ea"/>
              </a:rPr>
              <a:t>，钢板和芯材脱胶，板边附近没有铝蜂窝芯材</a:t>
            </a:r>
            <a:r>
              <a:rPr lang="zh-CN" sz="1600" dirty="0" smtClean="0">
                <a:sym typeface="+mn-ea"/>
              </a:rPr>
              <a:t>，该部位抗折强度不够。</a:t>
            </a:r>
            <a:endParaRPr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sz="1600" dirty="0" smtClean="0">
                <a:sym typeface="+mn-ea"/>
              </a:rPr>
              <a:t>2) 铝蜂窝复合盲板生产时涂胶工艺有问题，采用的淋涂工艺，钢板表面涂胶面积小。</a:t>
            </a:r>
            <a:endParaRPr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en-US" sz="1600" dirty="0" smtClean="0">
                <a:sym typeface="+mn-ea"/>
              </a:rPr>
              <a:t>3</a:t>
            </a:r>
            <a:r>
              <a:rPr lang="zh-CN" altLang="en-US" sz="1600" dirty="0" smtClean="0">
                <a:sym typeface="+mn-ea"/>
              </a:rPr>
              <a:t>）</a:t>
            </a:r>
            <a:r>
              <a:rPr sz="1600" dirty="0" smtClean="0">
                <a:sym typeface="+mn-ea"/>
              </a:rPr>
              <a:t>人员在吊顶上作业未全程系挂安全带</a:t>
            </a:r>
            <a:r>
              <a:rPr lang="zh-CN" altLang="en-US" sz="1600" dirty="0" smtClean="0">
                <a:sym typeface="+mn-ea"/>
              </a:rPr>
              <a:t>。</a:t>
            </a:r>
            <a:endParaRPr lang="en-US" altLang="zh-CN" sz="1600" dirty="0" smtClean="0">
              <a:sym typeface="+mn-ea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386363" y="908720"/>
            <a:ext cx="426963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kumimoji="0" b="1" i="0" kern="1200" cap="none" spc="0" normalizeH="0" baseline="0" noProof="0" dirty="0" err="1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铝蜂窝标准盲板高坠事件</a:t>
            </a:r>
            <a:r>
              <a:rPr kumimoji="0" lang="en-US" b="1" i="0" kern="1200" cap="none" spc="0" normalizeH="0" baseline="0" noProof="0" dirty="0" err="1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kumimoji="0" b="1" i="0" kern="1200" cap="none" spc="0" normalizeH="0" baseline="0" noProof="0" dirty="0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9" name="图片 3"/>
          <p:cNvPicPr>
            <a:picLocks noChangeAspect="1"/>
          </p:cNvPicPr>
          <p:nvPr/>
        </p:nvPicPr>
        <p:blipFill>
          <a:blip r:embed="rId1"/>
          <a:srcRect l="24307" t="21920" r="27934" b="31161"/>
          <a:stretch>
            <a:fillRect/>
          </a:stretch>
        </p:blipFill>
        <p:spPr>
          <a:xfrm>
            <a:off x="5760085" y="1277020"/>
            <a:ext cx="5953125" cy="389826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7410314" y="5175285"/>
            <a:ext cx="265266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高坠事件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现场照片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0702" y="318268"/>
            <a:ext cx="610780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项目立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项背景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641021" y="3058899"/>
            <a:ext cx="677626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>
                <a:solidFill>
                  <a:srgbClr val="00409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02.  </a:t>
            </a:r>
            <a:r>
              <a:rPr kumimoji="1" lang="zh-CN" altLang="en-US" sz="2800" b="1" dirty="0">
                <a:solidFill>
                  <a:srgbClr val="00409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主要研究内容及关键技术</a:t>
            </a:r>
            <a:endParaRPr kumimoji="1" lang="en-US" altLang="zh-CN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2683" y="1069638"/>
            <a:ext cx="10626634" cy="51695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indent="304800" algn="just"/>
            <a:r>
              <a:rPr lang="en-US" altLang="zh-CN" sz="2400" b="1" kern="1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kern="1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zh-CN" sz="2400" b="1" kern="1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）项目</a:t>
            </a:r>
            <a:r>
              <a:rPr lang="zh-CN" altLang="en-US" sz="2400" b="1" kern="1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研究的</a:t>
            </a:r>
            <a:r>
              <a:rPr lang="zh-CN" altLang="zh-CN" sz="2400" b="1" kern="1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主要内容</a:t>
            </a:r>
            <a:r>
              <a:rPr lang="zh-CN" altLang="en-US" sz="2400" b="1" kern="1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sz="2400" b="1" kern="10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龙骨吊顶系统钢板折边盲板通过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内部补强措施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，增加盲板强度的做法；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针对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龙骨吊顶系统钢板折边盲板，研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发了2种压紧效果好的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盲板夹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、2种种具有防坠、限位功能的盲板夹，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已经获得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4项专利授权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龙骨吊顶系统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铝蜂窝复合盲板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保证产品质量的关键技术措施和注意事项；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龙骨吊顶系统一种有助于提高龙骨接头处强度和整体性的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消防洒水软管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，以及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种可避免吊顶吊挂系统滑脱的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防滑脱虎口夹具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，这两种做法均已获得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2项专利授权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龙骨吊顶吊挂系统的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施工注意事项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、质量保证措施；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龙骨吊顶系统墙边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非标盲板排版设计、补强设计方法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龙骨吊顶系统房间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四角非标盲板的硬防护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措施；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龙骨吊顶系统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墙边、柱边非标盲板的提前安装工法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，相关做法正在申请实用新型专利；其中吊顶在钢柱部位的收边结构，已获得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1项专利授权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龙骨吊顶系统铝蜂窝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非标盲板的下料、收边和洞口补强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措施；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龙骨吊顶系统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吊顶龙骨、盲板的施工顺序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研究了吊顶吊挂系统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材料质量控制标准及要点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12)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龙骨吊顶系统施工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禁止项 10 条、施工作业要求 10 条、施工安全管理制度 10 条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>
              <a:buClrTx/>
              <a:buSzTx/>
              <a:buFont typeface="Wingdings" panose="05000000000000000000" charset="0"/>
              <a:buNone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下面会进行逐项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介绍。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龙骨吊顶系统钢板折边盲板通过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内部补强措施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，增加盲板强度的做法；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76" name="图片 12" descr="盲板增加一字补强照片-002--陈二诚提供"/>
          <p:cNvPicPr>
            <a:picLocks noChangeAspect="1"/>
          </p:cNvPicPr>
          <p:nvPr/>
        </p:nvPicPr>
        <p:blipFill>
          <a:blip r:embed="rId1"/>
          <a:srcRect t="7233" b="8439"/>
          <a:stretch>
            <a:fillRect/>
          </a:stretch>
        </p:blipFill>
        <p:spPr>
          <a:xfrm>
            <a:off x="3202940" y="1797685"/>
            <a:ext cx="4688840" cy="2966085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4265660" y="4899307"/>
            <a:ext cx="2652665" cy="387798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钢板八折边盲板补强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Rectangle 26"/>
          <p:cNvSpPr/>
          <p:nvPr/>
        </p:nvSpPr>
        <p:spPr>
          <a:xfrm>
            <a:off x="8656955" y="1797685"/>
            <a:ext cx="2559685" cy="23361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noAutofit/>
          </a:bodyPr>
          <a:p>
            <a:pPr defTabSz="914400">
              <a:lnSpc>
                <a:spcPct val="120000"/>
              </a:lnSpc>
              <a:defRPr/>
            </a:pPr>
            <a:r>
              <a:rPr lang="zh-CN" altLang="en-US" sz="17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盲板内部补强做法：</a:t>
            </a:r>
            <a:endParaRPr lang="zh-CN" altLang="en-US" sz="1700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285750" indent="-285750" defTabSz="914400">
              <a:lnSpc>
                <a:spcPct val="120000"/>
              </a:lnSpc>
              <a:buFont typeface="Wingdings" panose="05000000000000000000" charset="0"/>
              <a:buChar char="Ø"/>
              <a:defRPr/>
            </a:pPr>
            <a:r>
              <a:rPr lang="zh-CN" altLang="en-US" sz="17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板中心增加一道加强筋，增加盲板强度，提高盲板的承载力。加强筋材料可用矩形管或钢板折件，与钢板点焊连接（见图</a:t>
            </a:r>
            <a:r>
              <a:rPr lang="zh-CN" altLang="en-US" sz="17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）。</a:t>
            </a:r>
            <a:endParaRPr kumimoji="0" lang="zh-CN" altLang="en-US" sz="15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针对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龙骨吊顶系统钢板折边盲板，研发了</a:t>
            </a:r>
            <a:r>
              <a:rPr lang="zh-CN" altLang="en-US" b="1" kern="1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2种压紧效果好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盲板夹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zh-CN" altLang="en-US" b="1" kern="1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2种种具有防坠、限位功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能的盲板夹，已经获得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4项专利授权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58" name="图片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395" y="1807845"/>
            <a:ext cx="3054985" cy="232854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4" name="图片 9" descr="FFU盲板夹方案一图1"/>
          <p:cNvPicPr>
            <a:picLocks noChangeAspect="1"/>
          </p:cNvPicPr>
          <p:nvPr/>
        </p:nvPicPr>
        <p:blipFill>
          <a:blip r:embed="rId2"/>
          <a:srcRect l="5258" t="13097" r="5270" b="8526"/>
          <a:stretch>
            <a:fillRect/>
          </a:stretch>
        </p:blipFill>
        <p:spPr>
          <a:xfrm>
            <a:off x="8300437" y="1357180"/>
            <a:ext cx="3321685" cy="2072005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</p:pic>
      <p:pic>
        <p:nvPicPr>
          <p:cNvPr id="45" name="图片 10" descr="FFU盲板夹方案二图1"/>
          <p:cNvPicPr>
            <a:picLocks noChangeAspect="1"/>
          </p:cNvPicPr>
          <p:nvPr/>
        </p:nvPicPr>
        <p:blipFill>
          <a:blip r:embed="rId3"/>
          <a:srcRect l="4896" t="12564" r="5182" b="8737"/>
          <a:stretch>
            <a:fillRect/>
          </a:stretch>
        </p:blipFill>
        <p:spPr>
          <a:xfrm>
            <a:off x="8312819" y="3941001"/>
            <a:ext cx="3280410" cy="2156460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</p:pic>
      <p:sp>
        <p:nvSpPr>
          <p:cNvPr id="100" name="文本框 99"/>
          <p:cNvSpPr txBox="1"/>
          <p:nvPr>
            <p:custDataLst>
              <p:tags r:id="rId4"/>
            </p:custDataLst>
          </p:nvPr>
        </p:nvSpPr>
        <p:spPr>
          <a:xfrm>
            <a:off x="493395" y="4334510"/>
            <a:ext cx="313944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1600" b="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rPr>
              <a:t>专利号：</a:t>
            </a:r>
            <a:r>
              <a:rPr lang="en-US" sz="1600" b="0" dirty="0" err="1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rPr>
              <a:t>ZL</a:t>
            </a:r>
            <a:r>
              <a:rPr lang="en-US" sz="1600" b="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rPr>
              <a:t> 2022 2 0698467.3</a:t>
            </a:r>
            <a:endParaRPr lang="en-US" altLang="en-US" sz="1600" b="0" dirty="0"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5"/>
            </p:custDataLst>
          </p:nvPr>
        </p:nvSpPr>
        <p:spPr>
          <a:xfrm>
            <a:off x="8435057" y="3515995"/>
            <a:ext cx="334581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sz="1600" b="0" dirty="0" err="1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rPr>
              <a:t>专利号：ZL</a:t>
            </a:r>
            <a:r>
              <a:rPr sz="1600" b="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rPr>
              <a:t> 2022 2 </a:t>
            </a:r>
            <a:r>
              <a:rPr sz="1600" b="0" dirty="0" err="1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rPr>
              <a:t>0549220.X</a:t>
            </a:r>
            <a:endParaRPr sz="1600" b="0" dirty="0"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6"/>
            </p:custDataLst>
          </p:nvPr>
        </p:nvSpPr>
        <p:spPr>
          <a:xfrm>
            <a:off x="8435057" y="6099995"/>
            <a:ext cx="303593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sz="1600" b="0" dirty="0" err="1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rPr>
              <a:t>专利号：ZL</a:t>
            </a:r>
            <a:r>
              <a:rPr sz="1600" b="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rPr>
              <a:t> 2022 2 0549217.3</a:t>
            </a:r>
            <a:endParaRPr sz="1600" b="0" dirty="0"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7"/>
            </p:custDataLst>
          </p:nvPr>
        </p:nvSpPr>
        <p:spPr>
          <a:xfrm>
            <a:off x="2383154" y="5103965"/>
            <a:ext cx="2967933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smtClean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图一</a:t>
            </a:r>
            <a:r>
              <a:rPr lang="en-US" altLang="zh-CN" sz="1600" smtClean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1600" smtClean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压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紧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+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防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坠设计的盲板夹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0" name="文本框 49"/>
          <p:cNvSpPr txBox="1"/>
          <p:nvPr>
            <p:custDataLst>
              <p:tags r:id="rId8"/>
            </p:custDataLst>
          </p:nvPr>
        </p:nvSpPr>
        <p:spPr>
          <a:xfrm>
            <a:off x="8570947" y="6439370"/>
            <a:ext cx="321945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图二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压紧防位移设计的盲板夹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26" name="图片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b="8733"/>
          <a:stretch>
            <a:fillRect/>
          </a:stretch>
        </p:blipFill>
        <p:spPr>
          <a:xfrm>
            <a:off x="3857625" y="1807845"/>
            <a:ext cx="2936875" cy="2329815"/>
          </a:xfrm>
          <a:prstGeom prst="rect">
            <a:avLst/>
          </a:prstGeom>
          <a:ln w="9525" cap="flat" cmpd="sng" algn="ctr">
            <a:solidFill>
              <a:srgbClr val="5B9BD5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3657028" y="4334542"/>
            <a:ext cx="3155413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专利号：ZL 2022 2 0694029.4</a:t>
            </a:r>
            <a:endParaRPr lang="en-US" altLang="en-US" sz="1600" b="0" dirty="0"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铝蜂窝复合盲板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保证产品质量的关键技术措施和注意事项；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pSp>
        <p:nvGrpSpPr>
          <p:cNvPr id="49" name="f889a4cf-83e1-42b4-a3e1-658c6f0b394e"/>
          <p:cNvGrpSpPr>
            <a:grpSpLocks noChangeAspect="1"/>
          </p:cNvGrpSpPr>
          <p:nvPr/>
        </p:nvGrpSpPr>
        <p:grpSpPr>
          <a:xfrm>
            <a:off x="753363" y="1582426"/>
            <a:ext cx="11121613" cy="4558030"/>
            <a:chOff x="715898" y="2367921"/>
            <a:chExt cx="11121613" cy="4558030"/>
          </a:xfrm>
        </p:grpSpPr>
        <p:grpSp>
          <p:nvGrpSpPr>
            <p:cNvPr id="50" name="Group 1"/>
            <p:cNvGrpSpPr/>
            <p:nvPr/>
          </p:nvGrpSpPr>
          <p:grpSpPr>
            <a:xfrm>
              <a:off x="772446" y="2367921"/>
              <a:ext cx="2506854" cy="1161174"/>
              <a:chOff x="772446" y="2367921"/>
              <a:chExt cx="2506854" cy="1161174"/>
            </a:xfrm>
          </p:grpSpPr>
          <p:sp>
            <p:nvSpPr>
              <p:cNvPr id="51" name="Freeform: Shape 5"/>
              <p:cNvSpPr/>
              <p:nvPr/>
            </p:nvSpPr>
            <p:spPr>
              <a:xfrm>
                <a:off x="772446" y="2367921"/>
                <a:ext cx="2506854" cy="1161174"/>
              </a:xfrm>
              <a:custGeom>
                <a:avLst/>
                <a:gdLst>
                  <a:gd name="connsiteX0" fmla="*/ 0 w 1674206"/>
                  <a:gd name="connsiteY0" fmla="*/ 0 h 775493"/>
                  <a:gd name="connsiteX1" fmla="*/ 1240155 w 1674206"/>
                  <a:gd name="connsiteY1" fmla="*/ 0 h 775493"/>
                  <a:gd name="connsiteX2" fmla="*/ 1674206 w 1674206"/>
                  <a:gd name="connsiteY2" fmla="*/ 387747 h 775493"/>
                  <a:gd name="connsiteX3" fmla="*/ 1240155 w 1674206"/>
                  <a:gd name="connsiteY3" fmla="*/ 775493 h 775493"/>
                  <a:gd name="connsiteX4" fmla="*/ 0 w 1674206"/>
                  <a:gd name="connsiteY4" fmla="*/ 775493 h 775493"/>
                  <a:gd name="connsiteX5" fmla="*/ 434051 w 1674206"/>
                  <a:gd name="connsiteY5" fmla="*/ 387747 h 77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74206" h="775493">
                    <a:moveTo>
                      <a:pt x="0" y="0"/>
                    </a:moveTo>
                    <a:lnTo>
                      <a:pt x="1240155" y="0"/>
                    </a:lnTo>
                    <a:lnTo>
                      <a:pt x="1674206" y="387747"/>
                    </a:lnTo>
                    <a:lnTo>
                      <a:pt x="1240155" y="775493"/>
                    </a:lnTo>
                    <a:lnTo>
                      <a:pt x="0" y="775493"/>
                    </a:lnTo>
                    <a:lnTo>
                      <a:pt x="434051" y="38774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0" tIns="0" rIns="252000" bIns="0" anchor="ctr">
                <a:normAutofit/>
              </a:bodyPr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   厚度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2" name="Oval 6"/>
              <p:cNvSpPr/>
              <p:nvPr/>
            </p:nvSpPr>
            <p:spPr>
              <a:xfrm>
                <a:off x="778770" y="2582953"/>
                <a:ext cx="682491" cy="684894"/>
              </a:xfrm>
              <a:prstGeom prst="ellipse">
                <a:avLst/>
              </a:prstGeom>
              <a:solidFill>
                <a:schemeClr val="accent1"/>
              </a:solid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05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Group 4"/>
            <p:cNvGrpSpPr/>
            <p:nvPr/>
          </p:nvGrpSpPr>
          <p:grpSpPr>
            <a:xfrm>
              <a:off x="3462085" y="2367921"/>
              <a:ext cx="2529966" cy="1161174"/>
              <a:chOff x="3462085" y="2367921"/>
              <a:chExt cx="2529966" cy="1161174"/>
            </a:xfrm>
          </p:grpSpPr>
          <p:sp>
            <p:nvSpPr>
              <p:cNvPr id="54" name="Freeform: Shape 7"/>
              <p:cNvSpPr/>
              <p:nvPr/>
            </p:nvSpPr>
            <p:spPr>
              <a:xfrm>
                <a:off x="3487202" y="2367921"/>
                <a:ext cx="2504849" cy="1161174"/>
              </a:xfrm>
              <a:custGeom>
                <a:avLst/>
                <a:gdLst>
                  <a:gd name="connsiteX0" fmla="*/ 0 w 1674206"/>
                  <a:gd name="connsiteY0" fmla="*/ 0 h 775493"/>
                  <a:gd name="connsiteX1" fmla="*/ 1240155 w 1674206"/>
                  <a:gd name="connsiteY1" fmla="*/ 0 h 775493"/>
                  <a:gd name="connsiteX2" fmla="*/ 1674206 w 1674206"/>
                  <a:gd name="connsiteY2" fmla="*/ 387747 h 775493"/>
                  <a:gd name="connsiteX3" fmla="*/ 1240155 w 1674206"/>
                  <a:gd name="connsiteY3" fmla="*/ 775493 h 775493"/>
                  <a:gd name="connsiteX4" fmla="*/ 0 w 1674206"/>
                  <a:gd name="connsiteY4" fmla="*/ 775493 h 775493"/>
                  <a:gd name="connsiteX5" fmla="*/ 434051 w 1674206"/>
                  <a:gd name="connsiteY5" fmla="*/ 387747 h 77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74206" h="775493">
                    <a:moveTo>
                      <a:pt x="0" y="0"/>
                    </a:moveTo>
                    <a:lnTo>
                      <a:pt x="1240155" y="0"/>
                    </a:lnTo>
                    <a:lnTo>
                      <a:pt x="1674206" y="387747"/>
                    </a:lnTo>
                    <a:lnTo>
                      <a:pt x="1240155" y="775493"/>
                    </a:lnTo>
                    <a:lnTo>
                      <a:pt x="0" y="775493"/>
                    </a:lnTo>
                    <a:lnTo>
                      <a:pt x="434051" y="3877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0" tIns="0" rIns="252000" bIns="0" anchor="ctr">
                <a:normAutofit/>
              </a:bodyPr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 铝蜂窝芯材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Oval 8"/>
              <p:cNvSpPr/>
              <p:nvPr/>
            </p:nvSpPr>
            <p:spPr>
              <a:xfrm>
                <a:off x="3462085" y="2582953"/>
                <a:ext cx="682491" cy="684894"/>
              </a:xfrm>
              <a:prstGeom prst="ellipse">
                <a:avLst/>
              </a:prstGeom>
              <a:solidFill>
                <a:schemeClr val="accent2"/>
              </a:solid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06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6" name="Group 14"/>
            <p:cNvGrpSpPr/>
            <p:nvPr/>
          </p:nvGrpSpPr>
          <p:grpSpPr>
            <a:xfrm>
              <a:off x="6174836" y="2367921"/>
              <a:ext cx="2529965" cy="1161174"/>
              <a:chOff x="6174836" y="2367921"/>
              <a:chExt cx="2529965" cy="1161174"/>
            </a:xfrm>
          </p:grpSpPr>
          <p:sp>
            <p:nvSpPr>
              <p:cNvPr id="57" name="Freeform: Shape 9"/>
              <p:cNvSpPr/>
              <p:nvPr/>
            </p:nvSpPr>
            <p:spPr>
              <a:xfrm>
                <a:off x="6199953" y="2367921"/>
                <a:ext cx="2504848" cy="1161174"/>
              </a:xfrm>
              <a:custGeom>
                <a:avLst/>
                <a:gdLst>
                  <a:gd name="connsiteX0" fmla="*/ 0 w 1674206"/>
                  <a:gd name="connsiteY0" fmla="*/ 0 h 775493"/>
                  <a:gd name="connsiteX1" fmla="*/ 1240155 w 1674206"/>
                  <a:gd name="connsiteY1" fmla="*/ 0 h 775493"/>
                  <a:gd name="connsiteX2" fmla="*/ 1674206 w 1674206"/>
                  <a:gd name="connsiteY2" fmla="*/ 387747 h 775493"/>
                  <a:gd name="connsiteX3" fmla="*/ 1240155 w 1674206"/>
                  <a:gd name="connsiteY3" fmla="*/ 775493 h 775493"/>
                  <a:gd name="connsiteX4" fmla="*/ 0 w 1674206"/>
                  <a:gd name="connsiteY4" fmla="*/ 775493 h 775493"/>
                  <a:gd name="connsiteX5" fmla="*/ 434051 w 1674206"/>
                  <a:gd name="connsiteY5" fmla="*/ 387747 h 77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74206" h="775493">
                    <a:moveTo>
                      <a:pt x="0" y="0"/>
                    </a:moveTo>
                    <a:lnTo>
                      <a:pt x="1240155" y="0"/>
                    </a:lnTo>
                    <a:lnTo>
                      <a:pt x="1674206" y="387747"/>
                    </a:lnTo>
                    <a:lnTo>
                      <a:pt x="1240155" y="775493"/>
                    </a:lnTo>
                    <a:lnTo>
                      <a:pt x="0" y="775493"/>
                    </a:lnTo>
                    <a:lnTo>
                      <a:pt x="434051" y="38774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0" tIns="0" rIns="252000" bIns="0" anchor="ctr">
                <a:normAutofit/>
              </a:bodyPr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 涂胶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Oval 10"/>
              <p:cNvSpPr/>
              <p:nvPr/>
            </p:nvSpPr>
            <p:spPr>
              <a:xfrm>
                <a:off x="6174836" y="2582953"/>
                <a:ext cx="682491" cy="684894"/>
              </a:xfrm>
              <a:prstGeom prst="ellipse">
                <a:avLst/>
              </a:prstGeom>
              <a:solidFill>
                <a:schemeClr val="accent3"/>
              </a:solid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07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0" name="Group 18"/>
            <p:cNvGrpSpPr/>
            <p:nvPr/>
          </p:nvGrpSpPr>
          <p:grpSpPr>
            <a:xfrm>
              <a:off x="8912701" y="2367921"/>
              <a:ext cx="2506854" cy="1161174"/>
              <a:chOff x="8912701" y="2367921"/>
              <a:chExt cx="2506854" cy="1161174"/>
            </a:xfrm>
          </p:grpSpPr>
          <p:sp>
            <p:nvSpPr>
              <p:cNvPr id="61" name="Freeform: Shape 11"/>
              <p:cNvSpPr/>
              <p:nvPr/>
            </p:nvSpPr>
            <p:spPr>
              <a:xfrm>
                <a:off x="8912701" y="2367921"/>
                <a:ext cx="2506854" cy="1161174"/>
              </a:xfrm>
              <a:custGeom>
                <a:avLst/>
                <a:gdLst>
                  <a:gd name="connsiteX0" fmla="*/ 0 w 1674206"/>
                  <a:gd name="connsiteY0" fmla="*/ 0 h 775493"/>
                  <a:gd name="connsiteX1" fmla="*/ 1240155 w 1674206"/>
                  <a:gd name="connsiteY1" fmla="*/ 0 h 775493"/>
                  <a:gd name="connsiteX2" fmla="*/ 1674206 w 1674206"/>
                  <a:gd name="connsiteY2" fmla="*/ 387747 h 775493"/>
                  <a:gd name="connsiteX3" fmla="*/ 1240155 w 1674206"/>
                  <a:gd name="connsiteY3" fmla="*/ 775493 h 775493"/>
                  <a:gd name="connsiteX4" fmla="*/ 0 w 1674206"/>
                  <a:gd name="connsiteY4" fmla="*/ 775493 h 775493"/>
                  <a:gd name="connsiteX5" fmla="*/ 434051 w 1674206"/>
                  <a:gd name="connsiteY5" fmla="*/ 387747 h 77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74206" h="775493">
                    <a:moveTo>
                      <a:pt x="0" y="0"/>
                    </a:moveTo>
                    <a:lnTo>
                      <a:pt x="1240155" y="0"/>
                    </a:lnTo>
                    <a:lnTo>
                      <a:pt x="1674206" y="387747"/>
                    </a:lnTo>
                    <a:lnTo>
                      <a:pt x="1240155" y="775493"/>
                    </a:lnTo>
                    <a:lnTo>
                      <a:pt x="0" y="775493"/>
                    </a:lnTo>
                    <a:lnTo>
                      <a:pt x="434051" y="38774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0" tIns="0" rIns="252000" bIns="0" anchor="ctr">
                <a:normAutofit/>
              </a:bodyPr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 荷载试验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2" name="Oval 12"/>
              <p:cNvSpPr/>
              <p:nvPr/>
            </p:nvSpPr>
            <p:spPr>
              <a:xfrm>
                <a:off x="8912701" y="2606061"/>
                <a:ext cx="684894" cy="684894"/>
              </a:xfrm>
              <a:prstGeom prst="ellipse">
                <a:avLst/>
              </a:prstGeom>
              <a:solidFill>
                <a:schemeClr val="accent4"/>
              </a:solid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08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65" name="Rectangle 19"/>
            <p:cNvSpPr/>
            <p:nvPr/>
          </p:nvSpPr>
          <p:spPr>
            <a:xfrm>
              <a:off x="715898" y="3766191"/>
              <a:ext cx="2335530" cy="1084580"/>
            </a:xfrm>
            <a:prstGeom prst="rect">
              <a:avLst/>
            </a:prstGeom>
          </p:spPr>
          <p:txBody>
            <a:bodyPr wrap="square">
              <a:noAutofit/>
            </a:bodyPr>
            <a:p>
              <a:pPr algn="l" defTabSz="914400">
                <a:lnSpc>
                  <a:spcPct val="120000"/>
                </a:lnSpc>
                <a:defRPr/>
              </a:pPr>
              <a:r>
                <a:rPr lang="en-US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1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、钢板厚度：最小不低于0.475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mm。</a:t>
              </a:r>
              <a:endParaRPr lang="zh-CN" altLang="en-US" sz="160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endParaRPr>
            </a:p>
            <a:p>
              <a:pPr algn="l" defTabSz="914400">
                <a:lnSpc>
                  <a:spcPct val="120000"/>
                </a:lnSpc>
                <a:defRPr/>
              </a:pPr>
              <a:r>
                <a:rPr lang="en-US" altLang="zh-CN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2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、盲板厚度：13-25mm，最小13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mm。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68" name="Rectangle 23"/>
            <p:cNvSpPr/>
            <p:nvPr/>
          </p:nvSpPr>
          <p:spPr>
            <a:xfrm>
              <a:off x="3173983" y="3766191"/>
              <a:ext cx="3131820" cy="3159760"/>
            </a:xfrm>
            <a:prstGeom prst="rect">
              <a:avLst/>
            </a:prstGeom>
          </p:spPr>
          <p:txBody>
            <a:bodyPr wrap="square">
              <a:noAutofit/>
            </a:bodyPr>
            <a:p>
              <a:pPr algn="l" defTabSz="914400">
                <a:lnSpc>
                  <a:spcPct val="110000"/>
                </a:lnSpc>
                <a:defRPr/>
              </a:pPr>
              <a:r>
                <a:rPr lang="en-US" altLang="zh-CN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1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、要求边长不大于7.5mm，铝箔厚度不小于0.05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mm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。</a:t>
              </a:r>
              <a:endParaRPr lang="zh-CN" altLang="en-US" sz="160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endParaRPr>
            </a:p>
            <a:p>
              <a:pPr algn="l" defTabSz="914400">
                <a:lnSpc>
                  <a:spcPct val="110000"/>
                </a:lnSpc>
                <a:defRPr/>
              </a:pPr>
              <a:r>
                <a:rPr lang="en-US" altLang="zh-CN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2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、每只独立铝蜂窝芯铝箔材料上都要有小孔，保持板材内部气流畅通，避免胶粘剂挥发性气体在板内聚集，给板材带来安全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隐患。</a:t>
              </a:r>
              <a:endParaRPr lang="zh-CN" altLang="en-US" sz="160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endParaRPr>
            </a:p>
            <a:p>
              <a:pPr algn="l" defTabSz="914400">
                <a:lnSpc>
                  <a:spcPct val="110000"/>
                </a:lnSpc>
                <a:defRPr/>
              </a:pPr>
              <a:r>
                <a:rPr lang="en-US" altLang="zh-CN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3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、铝蜂窝芯原材料订单长度要比设计长度大10%左右，这样才能保证铝蜂窝芯拉伸后回弹，回弹后能保证达到设计长度，这样才不会出现下图所示的盲板边角处无铝蜂窝芯的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情况。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71" name="Rectangle 26"/>
            <p:cNvSpPr/>
            <p:nvPr/>
          </p:nvSpPr>
          <p:spPr>
            <a:xfrm>
              <a:off x="6284848" y="3712216"/>
              <a:ext cx="2720975" cy="2899410"/>
            </a:xfrm>
            <a:prstGeom prst="rect">
              <a:avLst/>
            </a:prstGeom>
          </p:spPr>
          <p:txBody>
            <a:bodyPr wrap="square">
              <a:noAutofit/>
            </a:bodyPr>
            <a:p>
              <a:pPr defTabSz="914400">
                <a:lnSpc>
                  <a:spcPct val="90000"/>
                </a:lnSpc>
                <a:defRPr/>
              </a:pPr>
              <a:r>
                <a:rPr lang="en-US" altLang="zh-CN" sz="16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1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、涂胶工艺：要求必须满涂，板面100%涂胶，允许辊涂、喷涂，禁止淋涂做法（下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图右）。</a:t>
              </a:r>
              <a:endParaRPr lang="zh-CN" altLang="en-US" sz="16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defTabSz="914400">
                <a:lnSpc>
                  <a:spcPct val="90000"/>
                </a:lnSpc>
                <a:defRPr/>
              </a:pPr>
              <a:r>
                <a:rPr lang="en-US" altLang="zh-CN" sz="16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、粘结胶固化剂配比应均匀。抽检几块盲板，破坏性检查，观察检查，检查胶的硬度。粘结胶应颜色均匀、硬度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均匀。</a:t>
              </a:r>
              <a:endParaRPr lang="zh-CN" altLang="en-US" sz="16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defTabSz="914400">
                <a:lnSpc>
                  <a:spcPct val="90000"/>
                </a:lnSpc>
                <a:defRPr/>
              </a:pPr>
              <a:r>
                <a:rPr lang="en-US" altLang="zh-CN" sz="16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3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、粘结胶应有韧性，不对钢材产生腐蚀，有害物含量满足要求。推荐使用能够微发泡的聚氨脂粘结胶，这种胶可以增加与铝箔的粘结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面积。</a:t>
              </a:r>
              <a:endParaRPr lang="zh-CN" altLang="en-US" sz="16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defTabSz="914400">
                <a:lnSpc>
                  <a:spcPct val="120000"/>
                </a:lnSpc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74" name="Rectangle 29"/>
            <p:cNvSpPr/>
            <p:nvPr/>
          </p:nvSpPr>
          <p:spPr>
            <a:xfrm>
              <a:off x="8912701" y="3712216"/>
              <a:ext cx="2924810" cy="1550035"/>
            </a:xfrm>
            <a:prstGeom prst="rect">
              <a:avLst/>
            </a:prstGeom>
          </p:spPr>
          <p:txBody>
            <a:bodyPr wrap="square">
              <a:noAutofit/>
            </a:bodyPr>
            <a:p>
              <a:pPr defTabSz="914400">
                <a:lnSpc>
                  <a:spcPct val="90000"/>
                </a:lnSpc>
                <a:defRPr/>
              </a:pPr>
              <a:r>
                <a:rPr lang="en-US" altLang="zh-CN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1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、盲板生产后，应抽样送第三方检验，获得第三方的盲板荷载试验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报告。</a:t>
              </a:r>
              <a:endParaRPr lang="zh-CN" altLang="en-US" sz="160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endParaRPr>
            </a:p>
            <a:p>
              <a:pPr defTabSz="914400">
                <a:lnSpc>
                  <a:spcPct val="90000"/>
                </a:lnSpc>
                <a:defRPr/>
              </a:pPr>
              <a:r>
                <a:rPr lang="en-US" altLang="zh-CN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2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、安全使用均布荷载应大于150kg/m2，极限破坏均布荷载应大于450kg/m2</a:t>
              </a:r>
              <a:endParaRPr lang="zh-CN" altLang="en-US" sz="1600" dirty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endParaRPr>
            </a:p>
            <a:p>
              <a:pPr defTabSz="914400">
                <a:lnSpc>
                  <a:spcPct val="90000"/>
                </a:lnSpc>
                <a:defRPr/>
              </a:pPr>
              <a:r>
                <a:rPr lang="en-US" altLang="zh-CN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3</a:t>
              </a: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、在安全使用均布荷载下进行荷载试验，卸载后盲板残余变形应小于1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  <a:sym typeface="+mn-ea"/>
                </a:rPr>
                <a:t>mm。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endParaRPr>
            </a:p>
          </p:txBody>
        </p:sp>
      </p:grpSp>
      <p:pic>
        <p:nvPicPr>
          <p:cNvPr id="6" name="图片 53" descr="C:\Users\wangk\AppData\Local\Temp\WeChat Files\97f784834bebef9b2e32501e04abdee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485" y="4302125"/>
            <a:ext cx="2759710" cy="191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图片 1" descr="801e33a6badb28876113fb52daa613b"/>
          <p:cNvPicPr>
            <a:picLocks noChangeAspect="1"/>
          </p:cNvPicPr>
          <p:nvPr/>
        </p:nvPicPr>
        <p:blipFill>
          <a:blip r:embed="rId2"/>
          <a:srcRect t="26018" b="41763"/>
          <a:stretch>
            <a:fillRect/>
          </a:stretch>
        </p:blipFill>
        <p:spPr>
          <a:xfrm>
            <a:off x="9043035" y="5005705"/>
            <a:ext cx="2478405" cy="1308100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594795" y="6194431"/>
            <a:ext cx="2652665" cy="387798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冲压盲板剖面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950166" y="6263746"/>
            <a:ext cx="2652665" cy="387798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淋涂效果（禁用做法）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龙骨吊顶系统一种有助于提高龙骨接头处强度和整体性的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消防洒水软管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，以及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种可避免吊顶吊挂系统滑脱的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防滑脱虎口夹具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，这两种做法均已获得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2项专利授权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35" name="图片 35"/>
          <p:cNvPicPr>
            <a:picLocks noChangeAspect="1"/>
          </p:cNvPicPr>
          <p:nvPr/>
        </p:nvPicPr>
        <p:blipFill>
          <a:blip r:embed="rId1"/>
          <a:srcRect b="20889"/>
          <a:stretch>
            <a:fillRect/>
          </a:stretch>
        </p:blipFill>
        <p:spPr>
          <a:xfrm>
            <a:off x="2777490" y="1635760"/>
            <a:ext cx="2993390" cy="15703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162935" y="3288665"/>
            <a:ext cx="2222500" cy="391795"/>
          </a:xfrm>
          <a:prstGeom prst="rect">
            <a:avLst/>
          </a:prstGeom>
        </p:spPr>
        <p:txBody>
          <a:bodyPr wrap="square">
            <a:no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现场常用消防洒水软管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9705" y="5998845"/>
            <a:ext cx="6149340" cy="469900"/>
          </a:xfrm>
          <a:prstGeom prst="rect">
            <a:avLst/>
          </a:prstGeom>
        </p:spPr>
        <p:txBody>
          <a:bodyPr wrap="square">
            <a:no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改进后的消防洒水软管细（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专利号：</a:t>
            </a:r>
            <a:r>
              <a:rPr lang="en-US" altLang="zh-CN" sz="1600" dirty="0" err="1">
                <a:latin typeface="微软雅黑" panose="020B0503020204020204" charset="-122"/>
                <a:ea typeface="微软雅黑" panose="020B0503020204020204" charset="-122"/>
              </a:rPr>
              <a:t>ZL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2022 2 3240028.1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266" name="图片 1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930" y="3866515"/>
            <a:ext cx="2324100" cy="198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7" name="图片 1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5" r="11668"/>
          <a:stretch>
            <a:fillRect/>
          </a:stretch>
        </p:blipFill>
        <p:spPr bwMode="auto">
          <a:xfrm>
            <a:off x="532765" y="3248025"/>
            <a:ext cx="3148330" cy="270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1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935" y="2019935"/>
            <a:ext cx="1837690" cy="316357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6453505" y="6007735"/>
            <a:ext cx="5112385" cy="652780"/>
          </a:xfrm>
          <a:prstGeom prst="rect">
            <a:avLst/>
          </a:prstGeom>
        </p:spPr>
        <p:txBody>
          <a:bodyPr wrap="square">
            <a:noAutofit/>
          </a:bodyPr>
          <a:p>
            <a:pPr indent="266700" algn="ctr" fontAlgn="auto">
              <a:lnSpc>
                <a:spcPct val="100000"/>
              </a:lnSpc>
              <a:spcAft>
                <a:spcPts val="0"/>
              </a:spcAft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一种适用于工字钢的防</a:t>
            </a:r>
            <a:r>
              <a:rPr lang="zh-CN" altLang="en-US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脱式虎口夹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zh-CN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专利号：</a:t>
            </a:r>
            <a:r>
              <a:rPr lang="en-US" altLang="zh-CN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ZL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 2023 2 0333298.2</a:t>
            </a:r>
            <a:endParaRPr lang="zh-CN" altLang="zh-CN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0244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255" y="2585720"/>
            <a:ext cx="3210560" cy="243014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龙骨吊顶吊挂系统的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施工注意事项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、质量保证措施；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3393" y="1373540"/>
            <a:ext cx="426963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marR="0" indent="-28575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u"/>
              <a:defRPr/>
            </a:pP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施工注意事项</a:t>
            </a:r>
            <a:endParaRPr kumimoji="0" lang="zh-CN" altLang="en-US" b="1" i="0" kern="1200" cap="none" spc="0" normalizeH="0" baseline="0" noProof="0" dirty="0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62" name="内容占位符 1"/>
          <p:cNvSpPr>
            <a:spLocks noGrp="1"/>
          </p:cNvSpPr>
          <p:nvPr>
            <p:ph idx="1"/>
          </p:nvPr>
        </p:nvSpPr>
        <p:spPr bwMode="auto">
          <a:xfrm>
            <a:off x="905510" y="1842770"/>
            <a:ext cx="10900410" cy="486664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p>
            <a:pPr marR="0" lvl="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en-US" altLang="zh-CN" sz="1600" b="1" dirty="0" smtClean="0">
                <a:sym typeface="+mn-ea"/>
              </a:rPr>
              <a:t>FFU</a:t>
            </a:r>
            <a:r>
              <a:rPr lang="zh-CN" altLang="en-US" sz="1600" b="1" dirty="0" smtClean="0">
                <a:sym typeface="+mn-ea"/>
              </a:rPr>
              <a:t>龙骨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>
                <a:sym typeface="+mn-ea"/>
              </a:rPr>
              <a:t>吊顶施工时，必须保证双向龙骨垂直，避免施工累积误差大导致龙骨不方正，龙骨框架呈现平行四边形的情况。</a:t>
            </a:r>
            <a:endParaRPr lang="zh-CN" altLang="en-US" sz="1600" dirty="0" smtClean="0">
              <a:sym typeface="+mn-ea"/>
            </a:endParaRPr>
          </a:p>
          <a:p>
            <a:pPr marR="0" lvl="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en-US" altLang="zh-CN" sz="1600" b="1" dirty="0" smtClean="0">
                <a:sym typeface="+mn-ea"/>
              </a:rPr>
              <a:t>FFU</a:t>
            </a:r>
            <a:r>
              <a:rPr lang="zh-CN" altLang="en-US" sz="1600" b="1" dirty="0" smtClean="0">
                <a:sym typeface="+mn-ea"/>
              </a:rPr>
              <a:t>龙骨接头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>
                <a:sym typeface="+mn-ea"/>
              </a:rPr>
              <a:t>如果龙骨接头强度不足，当吊顶上吊杆松动时，接头承受竖向剪力，超过强度极限，会发生开裂破坏。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>
                <a:sym typeface="+mn-ea"/>
              </a:rPr>
              <a:t>由于锌镁合金接头的材料强度，要远超铝合金接头，所以推荐使用锌镁合金材质的龙骨接头。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>
                <a:sym typeface="+mn-ea"/>
              </a:rPr>
              <a:t>如果项目上使用的是铝合金材质的接头，龙骨接头必须增加钢质的十字/T形/L形/一字补强片。</a:t>
            </a:r>
            <a:endParaRPr lang="zh-CN" altLang="en-US" sz="1600" dirty="0" smtClean="0">
              <a:sym typeface="+mn-ea"/>
            </a:endParaRPr>
          </a:p>
        </p:txBody>
      </p:sp>
      <p:pic>
        <p:nvPicPr>
          <p:cNvPr id="115" name="图片 1"/>
          <p:cNvPicPr>
            <a:picLocks noChangeAspect="1"/>
          </p:cNvPicPr>
          <p:nvPr/>
        </p:nvPicPr>
        <p:blipFill>
          <a:blip r:embed="rId1"/>
          <a:srcRect l="31165" t="42183" r="6921" b="20888"/>
          <a:stretch>
            <a:fillRect/>
          </a:stretch>
        </p:blipFill>
        <p:spPr>
          <a:xfrm>
            <a:off x="3153398" y="4282868"/>
            <a:ext cx="5101590" cy="20300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8" name="矩形 7"/>
          <p:cNvSpPr/>
          <p:nvPr/>
        </p:nvSpPr>
        <p:spPr>
          <a:xfrm>
            <a:off x="4377860" y="6340892"/>
            <a:ext cx="2652665" cy="362792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龙骨接头补强片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龙骨吊顶吊挂系统的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施工注意事项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、质量保证措施；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3393" y="1373540"/>
            <a:ext cx="426963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marR="0" indent="-28575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u"/>
              <a:defRPr/>
            </a:pP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施工注意事项</a:t>
            </a:r>
            <a:endParaRPr kumimoji="0" lang="zh-CN" altLang="en-US" b="1" i="0" kern="1200" cap="none" spc="0" normalizeH="0" baseline="0" noProof="0" dirty="0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内容占位符 1"/>
          <p:cNvSpPr>
            <a:spLocks noGrp="1"/>
          </p:cNvSpPr>
          <p:nvPr>
            <p:ph idx="4294967295"/>
          </p:nvPr>
        </p:nvSpPr>
        <p:spPr bwMode="auto">
          <a:xfrm>
            <a:off x="905510" y="1852965"/>
            <a:ext cx="10574283" cy="241063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p>
            <a:pPr marR="0" lvl="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zh-CN" altLang="en-US" sz="1600" b="1" dirty="0" smtClean="0">
                <a:sym typeface="+mn-ea"/>
              </a:rPr>
              <a:t>吊挂系统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>
                <a:sym typeface="+mn-ea"/>
              </a:rPr>
              <a:t>吊顶吊挂系统，应保证每根吊杆都垂直、受力，保证龙骨处于水平状态，龙骨的高低误差在合理范围内。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>
                <a:sym typeface="+mn-ea"/>
              </a:rPr>
              <a:t>吊杆到龙骨接头中心的设计距离为150mm，施工时应控制在100-200mm之间。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>
                <a:sym typeface="+mn-ea"/>
              </a:rPr>
              <a:t>方形调整器厚度应不小于4mm。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1600" dirty="0" smtClean="0">
                <a:sym typeface="+mn-ea"/>
              </a:rPr>
              <a:t>考虑到混凝土材料的不均匀性，如果吊点是固定在钢筋混凝土楼板或者钢结构deck楼板下，应使用双膨胀螺栓来提高安全系数。</a:t>
            </a:r>
            <a:endParaRPr lang="zh-CN" altLang="en-US" sz="1600" dirty="0" smtClean="0">
              <a:sym typeface="+mn-ea"/>
            </a:endParaRPr>
          </a:p>
        </p:txBody>
      </p:sp>
      <p:pic>
        <p:nvPicPr>
          <p:cNvPr id="11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1" r="11176"/>
          <a:stretch>
            <a:fillRect/>
          </a:stretch>
        </p:blipFill>
        <p:spPr>
          <a:xfrm rot="16200000">
            <a:off x="5409420" y="2793796"/>
            <a:ext cx="1610391" cy="4839703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680031" y="6023450"/>
            <a:ext cx="3069168" cy="387798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吊挂系统组合体样本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6)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龙骨吊顶系统墙边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非标盲板排版设计、补强设计方法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7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293" y="1634402"/>
            <a:ext cx="4330020" cy="30516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矩形 6"/>
          <p:cNvSpPr/>
          <p:nvPr/>
        </p:nvSpPr>
        <p:spPr>
          <a:xfrm>
            <a:off x="1915895" y="4798117"/>
            <a:ext cx="2652665" cy="387798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墙边非标盲板排板设计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" name="图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931" y="1650892"/>
            <a:ext cx="4270433" cy="31642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矩形 3"/>
          <p:cNvSpPr/>
          <p:nvPr/>
        </p:nvSpPr>
        <p:spPr>
          <a:xfrm>
            <a:off x="7044790" y="4866062"/>
            <a:ext cx="2652665" cy="387798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墙边非标盲板排板设计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6715" y="5253990"/>
            <a:ext cx="475678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Font typeface="Wingdings" panose="05000000000000000000" charset="0"/>
              <a:buNone/>
            </a:pP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设计方法：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dirty="0" smtClean="0">
                <a:sym typeface="+mn-ea"/>
              </a:rPr>
              <a:t>在吊顶龙骨排版设计时，在龙骨墙边收边位置，增加龙骨中心距离300/600/900mm的定尺盲板，剩下龙骨中心距离小于300mm的盲板，做为非标盲板。如左</a:t>
            </a:r>
            <a:r>
              <a:rPr lang="zh-CN" altLang="en-US" dirty="0" smtClean="0">
                <a:sym typeface="+mn-ea"/>
              </a:rPr>
              <a:t>图。</a:t>
            </a:r>
            <a:endParaRPr lang="zh-CN" altLang="en-US" dirty="0" smtClean="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51830" y="5365750"/>
            <a:ext cx="5567045" cy="12528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algn="l" defTabSz="914400" rtl="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Wingdings" panose="05000000000000000000" charset="0"/>
              <a:buNone/>
            </a:pP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设计方法：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lang="zh-CN" altLang="en-US" dirty="0" smtClean="0">
                <a:sym typeface="+mn-ea"/>
              </a:rPr>
              <a:t>正常施工龙骨，与四周的墙板正常收边。如</a:t>
            </a:r>
            <a:r>
              <a:rPr lang="zh-CN" altLang="en-US" dirty="0" smtClean="0">
                <a:sym typeface="+mn-ea"/>
              </a:rPr>
              <a:t>中图。</a:t>
            </a:r>
            <a:endParaRPr lang="zh-CN" altLang="en-US" dirty="0" smtClean="0">
              <a:sym typeface="+mn-ea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lang="zh-CN" altLang="en-US" dirty="0" smtClean="0">
                <a:sym typeface="+mn-ea"/>
              </a:rPr>
              <a:t>对墙边非标盲板的材料进行补强。如下</a:t>
            </a:r>
            <a:r>
              <a:rPr lang="zh-CN" altLang="en-US" dirty="0" smtClean="0">
                <a:sym typeface="+mn-ea"/>
              </a:rPr>
              <a:t>页图。</a:t>
            </a:r>
            <a:endParaRPr lang="zh-CN" altLang="en-US" dirty="0" smtClean="0"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龙骨吊顶系统房间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四角非标盲板的硬防护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措施；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5362" name="内容占位符 1"/>
          <p:cNvSpPr>
            <a:spLocks noGrp="1"/>
          </p:cNvSpPr>
          <p:nvPr>
            <p:ph idx="1"/>
          </p:nvPr>
        </p:nvSpPr>
        <p:spPr bwMode="auto">
          <a:xfrm>
            <a:off x="304800" y="1276985"/>
            <a:ext cx="8060602" cy="568513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zh-CN" altLang="en-US" sz="1600" b="1" dirty="0" smtClean="0">
                <a:sym typeface="+mn-ea"/>
              </a:rPr>
              <a:t>非标盲板材料补强做法</a:t>
            </a:r>
            <a:r>
              <a:rPr lang="zh-CN" altLang="en-US" sz="1600" dirty="0" smtClean="0">
                <a:sym typeface="+mn-ea"/>
              </a:rPr>
              <a:t>是：</a:t>
            </a:r>
            <a:endParaRPr lang="en-US" altLang="zh-CN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收边盲板采用25-50mm厚的铝蜂窝复合盲板，生产尺寸统一为：1172*1172mm，在板内增加3道加强筋，每293mm布置1道。如右图。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加强筋材料选用方钢管。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非标盲板在使用时，沿加强筋方向切割所需宽度，并使用折件对切口做收边处理。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无论非标盲板实际宽度是多大，切割使用后，方钢管一侧的宽度都是小于293mm的，龙骨、方钢管组成的骨架，洞口宽度永远小于293mm，将会大大降低人员坠落安全风险。</a:t>
            </a:r>
            <a:endParaRPr lang="zh-CN" altLang="en-US" sz="1600" dirty="0" smtClean="0">
              <a:sym typeface="+mn-ea"/>
            </a:endParaRP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zh-CN" altLang="en-US" sz="1600" b="1" dirty="0" smtClean="0">
                <a:sym typeface="+mn-ea"/>
              </a:rPr>
              <a:t>房间四角非标盲板硬防护措施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对于编号6-9的房间四角盲板，使用收边盲板切割后，两个边有切口，盲板强度大大削弱，这种盲板禁止踩踏，必须在盲板上张贴“禁止踩踏”标签。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并且需要对盲板做硬防护，将坠落风险降至零。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硬防护材料可选用角钢、C型钢等。见右图。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硬防护材料和龙骨的相邻间隙要小于300mm。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不考虑成本的前提下，图中硬防护做法，可以使用到吊顶上的每一块非标盲板，无论是柱边、还是墙边，都可以用。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优点：防护效果好。缺点：成本较高。</a:t>
            </a:r>
            <a:endParaRPr lang="zh-CN" altLang="en-US" sz="1600" dirty="0" smtClean="0">
              <a:sym typeface="+mn-ea"/>
            </a:endParaRPr>
          </a:p>
        </p:txBody>
      </p:sp>
      <p:pic>
        <p:nvPicPr>
          <p:cNvPr id="33" name="图片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71585" y="1055684"/>
            <a:ext cx="3253105" cy="2571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4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50" y="4105972"/>
            <a:ext cx="3240405" cy="216789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771804" y="3672486"/>
            <a:ext cx="2652665" cy="387798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复合盲板内部强筋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64819" y="6273862"/>
            <a:ext cx="2652665" cy="362792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非标盲板的硬防护措施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墙边、柱边非标盲板的提前安装工法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，相关做法正在申请实用新型专利；其中吊顶在钢柱部位的收边结构，已获得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1项专利授权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31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015" y="1725930"/>
            <a:ext cx="2407285" cy="200533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32" name="图片 32"/>
          <p:cNvPicPr>
            <a:picLocks noChangeAspect="1"/>
          </p:cNvPicPr>
          <p:nvPr/>
        </p:nvPicPr>
        <p:blipFill>
          <a:blip r:embed="rId2"/>
          <a:srcRect l="4064"/>
          <a:stretch>
            <a:fillRect/>
          </a:stretch>
        </p:blipFill>
        <p:spPr>
          <a:xfrm>
            <a:off x="1177290" y="1710055"/>
            <a:ext cx="2610485" cy="202120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10242" name="Picture 2" descr="三维图0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8" t="5899" r="19112" b="3950"/>
          <a:stretch>
            <a:fillRect/>
          </a:stretch>
        </p:blipFill>
        <p:spPr bwMode="auto">
          <a:xfrm>
            <a:off x="579755" y="3906520"/>
            <a:ext cx="3498215" cy="24885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三维图1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0" t="3822" r="29006" b="5286"/>
          <a:stretch>
            <a:fillRect/>
          </a:stretch>
        </p:blipFill>
        <p:spPr bwMode="auto">
          <a:xfrm>
            <a:off x="4425950" y="3906520"/>
            <a:ext cx="2546350" cy="24885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245235" y="6481445"/>
            <a:ext cx="5402580" cy="264160"/>
          </a:xfrm>
          <a:prstGeom prst="rect">
            <a:avLst/>
          </a:prstGeom>
        </p:spPr>
        <p:txBody>
          <a:bodyPr wrap="square">
            <a:noAutofit/>
          </a:bodyPr>
          <a:p>
            <a:pPr algn="ctr"/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钢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柱盲板收边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轴测图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（</a:t>
            </a:r>
            <a:r>
              <a:rPr lang="zh-CN" altLang="zh-CN" sz="1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专利号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：</a:t>
            </a:r>
            <a:r>
              <a:rPr lang="en-US" altLang="zh-CN" sz="1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ZL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 2023 2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0014820.0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）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47185" y="1798320"/>
            <a:ext cx="278765" cy="1844040"/>
          </a:xfrm>
          <a:prstGeom prst="rect">
            <a:avLst/>
          </a:prstGeom>
        </p:spPr>
        <p:txBody>
          <a:bodyPr wrap="square">
            <a:no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钢柱收边平面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47395" y="1813560"/>
            <a:ext cx="429895" cy="1917700"/>
          </a:xfrm>
          <a:prstGeom prst="rect">
            <a:avLst/>
          </a:prstGeom>
        </p:spPr>
        <p:txBody>
          <a:bodyPr wrap="square">
            <a:no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钢柱收边剖面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5031" y="1318785"/>
            <a:ext cx="3749775" cy="20487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4" name="图片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4315" y="3844925"/>
            <a:ext cx="3750310" cy="24968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矩形 7"/>
          <p:cNvSpPr/>
          <p:nvPr/>
        </p:nvSpPr>
        <p:spPr>
          <a:xfrm>
            <a:off x="8403585" y="3440893"/>
            <a:ext cx="3018430" cy="386080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柱子收边盲板做法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403585" y="6412407"/>
            <a:ext cx="3018430" cy="386080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柱子收边盲板做法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19035" y="1523365"/>
            <a:ext cx="278765" cy="1708150"/>
          </a:xfrm>
          <a:prstGeom prst="rect">
            <a:avLst/>
          </a:prstGeom>
        </p:spPr>
        <p:txBody>
          <a:bodyPr wrap="square">
            <a:no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专利申请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中</a:t>
            </a:r>
            <a:endParaRPr lang="zh-CN" altLang="en-US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19035" y="4072890"/>
            <a:ext cx="278765" cy="1708150"/>
          </a:xfrm>
          <a:prstGeom prst="rect">
            <a:avLst/>
          </a:prstGeom>
        </p:spPr>
        <p:txBody>
          <a:bodyPr wrap="square">
            <a:no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专利申请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中</a:t>
            </a:r>
            <a:endParaRPr lang="zh-CN" altLang="en-US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龙骨吊顶系统铝蜂窝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非标盲板的下料、收边和洞口补强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措施；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5362" name="内容占位符 1"/>
          <p:cNvSpPr>
            <a:spLocks noGrp="1"/>
          </p:cNvSpPr>
          <p:nvPr>
            <p:ph idx="1"/>
          </p:nvPr>
        </p:nvSpPr>
        <p:spPr bwMode="auto">
          <a:xfrm>
            <a:off x="269875" y="1384300"/>
            <a:ext cx="7627620" cy="5295900"/>
          </a:xfrm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p>
            <a:pPr marR="0" lvl="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zh-CN" altLang="en-US" sz="1600" b="1" dirty="0" smtClean="0">
                <a:sym typeface="+mn-ea"/>
              </a:rPr>
              <a:t>铝蜂窝非标盲板下料尺寸控制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一般情况下，非标盲板的最小尺寸，不应小于龙骨中心距离-30mm。建议下料尺寸比最小尺寸大2-3mm。</a:t>
            </a:r>
            <a:endParaRPr lang="zh-CN" altLang="en-US" sz="1600" dirty="0" smtClean="0">
              <a:sym typeface="+mn-ea"/>
            </a:endParaRPr>
          </a:p>
          <a:p>
            <a:pPr marR="0" lvl="0" algn="l" defTabSz="914400" rtl="0" eaLnBrk="0" fontAlgn="base" latinLnBrk="0" hangingPunct="0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zh-CN" altLang="en-US" sz="1600" b="1" dirty="0" smtClean="0">
                <a:sym typeface="+mn-ea"/>
              </a:rPr>
              <a:t>铝蜂窝非标盲板的切口补强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铝蜂窝非标盲板，在收边之前先在切口部位，放入一根通长的方钢管，方钢管高度比板厚度小2-3mm，用铆钉与收边折件固定。见右图。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对盲板切口部位塞入方钢管，按图将切口收边完成，切口部位相当于做了新的边框，可以弥补切口对盲板整体强度的削弱。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对吊顶非标盲板位置施工质量进行重点监控管理。</a:t>
            </a:r>
            <a:endParaRPr lang="zh-CN" altLang="en-US" sz="1600" dirty="0" smtClean="0"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zh-CN" altLang="en-US" sz="1600" b="1" dirty="0" smtClean="0">
                <a:sym typeface="+mn-ea"/>
              </a:rPr>
              <a:t>吊顶龙骨的施工顺序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FFU龙骨吊顶，龙骨施工，应该按照从中间向两端施工的顺序，或者从一端往另外一端施工的顺序，优先考虑前者，因为累积误差小，方便墙板</a:t>
            </a:r>
            <a:r>
              <a:rPr lang="en-US" altLang="zh-CN" sz="1600" dirty="0" smtClean="0">
                <a:sym typeface="+mn-ea"/>
              </a:rPr>
              <a:t>/</a:t>
            </a:r>
            <a:r>
              <a:rPr lang="zh-CN" altLang="en-US" sz="1600" dirty="0" smtClean="0">
                <a:sym typeface="+mn-ea"/>
              </a:rPr>
              <a:t>顶板</a:t>
            </a:r>
            <a:r>
              <a:rPr lang="en-US" altLang="zh-CN" sz="1600" dirty="0" smtClean="0">
                <a:sym typeface="+mn-ea"/>
              </a:rPr>
              <a:t>/</a:t>
            </a:r>
            <a:r>
              <a:rPr lang="zh-CN" altLang="en-US" sz="1600" dirty="0" smtClean="0">
                <a:sym typeface="+mn-ea"/>
              </a:rPr>
              <a:t>地板对缝。</a:t>
            </a:r>
            <a:endParaRPr lang="zh-CN" altLang="en-US" sz="1600" dirty="0" smtClean="0">
              <a:sym typeface="+mn-ea"/>
            </a:endParaRPr>
          </a:p>
        </p:txBody>
      </p:sp>
      <p:pic>
        <p:nvPicPr>
          <p:cNvPr id="4" name="图片 2"/>
          <p:cNvPicPr>
            <a:picLocks noChangeAspect="1"/>
          </p:cNvPicPr>
          <p:nvPr/>
        </p:nvPicPr>
        <p:blipFill>
          <a:blip r:embed="rId1"/>
          <a:srcRect l="13745" t="26777" r="23073" b="23212"/>
          <a:stretch>
            <a:fillRect/>
          </a:stretch>
        </p:blipFill>
        <p:spPr>
          <a:xfrm>
            <a:off x="8081010" y="2064385"/>
            <a:ext cx="3606165" cy="20910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521389" y="4155541"/>
            <a:ext cx="2899410" cy="3385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蜂窝非标盲板的切口补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强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吊顶龙骨、盲板的施工顺序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5362" name="内容占位符 1"/>
          <p:cNvSpPr>
            <a:spLocks noGrp="1"/>
          </p:cNvSpPr>
          <p:nvPr>
            <p:ph idx="1"/>
          </p:nvPr>
        </p:nvSpPr>
        <p:spPr bwMode="auto">
          <a:xfrm>
            <a:off x="269875" y="1384300"/>
            <a:ext cx="7757160" cy="5295900"/>
          </a:xfrm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p>
            <a:pPr marL="0" marR="0" lvl="0" indent="0" algn="l" defTabSz="914400" rtl="0" eaLnBrk="0" fontAlgn="base" latinLnBrk="0" hangingPunct="0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zh-CN" altLang="en-US" sz="1600" b="1" dirty="0" smtClean="0">
                <a:sym typeface="+mn-ea"/>
              </a:rPr>
              <a:t>吊顶龙骨的施工顺序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FFU龙骨吊顶，龙骨施工，应该按照从中间向两端施工的顺序，或者从一端往另外一端施工的顺序，优先考虑前者，因为累积误差小，方便墙板</a:t>
            </a:r>
            <a:r>
              <a:rPr lang="en-US" altLang="zh-CN" sz="1600" dirty="0" smtClean="0">
                <a:sym typeface="+mn-ea"/>
              </a:rPr>
              <a:t>/</a:t>
            </a:r>
            <a:r>
              <a:rPr lang="zh-CN" altLang="en-US" sz="1600" dirty="0" smtClean="0">
                <a:sym typeface="+mn-ea"/>
              </a:rPr>
              <a:t>顶板</a:t>
            </a:r>
            <a:r>
              <a:rPr lang="en-US" altLang="zh-CN" sz="1600" dirty="0" smtClean="0">
                <a:sym typeface="+mn-ea"/>
              </a:rPr>
              <a:t>/</a:t>
            </a:r>
            <a:r>
              <a:rPr lang="zh-CN" altLang="en-US" sz="1600" dirty="0" smtClean="0">
                <a:sym typeface="+mn-ea"/>
              </a:rPr>
              <a:t>地板对缝。</a:t>
            </a:r>
            <a:endParaRPr lang="zh-CN" altLang="en-US" sz="1600" dirty="0" smtClean="0">
              <a:sym typeface="+mn-ea"/>
            </a:endParaRPr>
          </a:p>
          <a:p>
            <a:pPr marR="0" lvl="0" algn="l" defTabSz="914400" rtl="0" eaLnBrk="0" fontAlgn="base" latinLnBrk="0" hangingPunct="0">
              <a:lnSpc>
                <a:spcPct val="1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zh-CN" altLang="en-US" sz="1600" b="1" dirty="0" smtClean="0">
                <a:sym typeface="+mn-ea"/>
              </a:rPr>
              <a:t>吊顶盲板的施工顺序</a:t>
            </a:r>
            <a:endParaRPr lang="zh-CN" altLang="en-US" sz="1600" b="1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FFU龙骨吊顶施工，传统的盲板安装顺序，一般是先安装大面积标准盲板，最后安装墙、柱等位置的非标盲板。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缺点是：大面积标准盲板安装后，全场所有非标盲板位置留下的吊顶洞口太多。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由于非标盲板施工周期太长，必须先做好吊顶上所有洞口的临边防护+水平防护，然后各专业施工人员才能上吊顶作业。</a:t>
            </a:r>
            <a:endParaRPr lang="zh-CN" altLang="en-US" sz="1600" dirty="0" smtClean="0">
              <a:sym typeface="+mn-ea"/>
            </a:endParaRPr>
          </a:p>
          <a:p>
            <a:pPr marL="0" marR="0" lvl="0" indent="361950" algn="l" defTabSz="914400" rtl="0" eaLnBrk="0" fontAlgn="base" latinLnBrk="0" hangingPunct="0">
              <a:lnSpc>
                <a:spcPct val="1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lang="zh-CN" altLang="en-US" sz="1600" dirty="0" smtClean="0">
                <a:sym typeface="+mn-ea"/>
              </a:rPr>
              <a:t>可以将FFU龙骨吊顶的收边盲板提前安装，标准盲板相对滞后安装。</a:t>
            </a:r>
            <a:endParaRPr lang="zh-CN" altLang="en-US" sz="1600" dirty="0" smtClean="0">
              <a:sym typeface="+mn-ea"/>
            </a:endParaRPr>
          </a:p>
        </p:txBody>
      </p:sp>
      <p:pic>
        <p:nvPicPr>
          <p:cNvPr id="26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8749" y="1014731"/>
            <a:ext cx="3165718" cy="2494012"/>
          </a:xfrm>
          <a:prstGeom prst="rect">
            <a:avLst/>
          </a:prstGeom>
        </p:spPr>
      </p:pic>
      <p:pic>
        <p:nvPicPr>
          <p:cNvPr id="4" name="图片 7" descr="D:\2020年工程项目\1-武汉华星t4项目二期\8-柱子收边专题汇报\参考资料\车文龙-等人\微信图片_20200620010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4" b="38989"/>
          <a:stretch>
            <a:fillRect/>
          </a:stretch>
        </p:blipFill>
        <p:spPr>
          <a:xfrm>
            <a:off x="8424437" y="3971982"/>
            <a:ext cx="3160030" cy="23643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8492393" y="3536799"/>
            <a:ext cx="3018430" cy="387798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情况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：柱子收边盲板做法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492393" y="6338475"/>
            <a:ext cx="3018430" cy="387798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情况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：柱子收边盲板做法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11)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研究了吊顶吊挂系统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材料质量控制标准及要点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8822" y="1425873"/>
            <a:ext cx="2246683" cy="481157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indent="443230" algn="just">
              <a:lnSpc>
                <a:spcPct val="150000"/>
              </a:lnSpc>
            </a:pPr>
            <a:r>
              <a:rPr lang="en-US" altLang="zh-CN" sz="2000" b="1" kern="1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2000" b="1" kern="1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000" b="1" kern="1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en-US" altLang="zh-CN" sz="2000" b="1" kern="1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GB/T </a:t>
            </a:r>
            <a:r>
              <a:rPr lang="en-US" altLang="zh-CN" sz="2000" b="1" kern="1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2516-2003 </a:t>
            </a:r>
            <a:r>
              <a:rPr lang="zh-CN" altLang="en-US" sz="2000" b="1" kern="1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普通螺纹  </a:t>
            </a:r>
            <a:r>
              <a:rPr lang="zh-CN" altLang="en-US" sz="2000" b="1" kern="1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极限偏差</a:t>
            </a:r>
            <a:r>
              <a:rPr lang="en-US" altLang="zh-CN" sz="2000" b="1" kern="1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》</a:t>
            </a:r>
            <a:endParaRPr lang="en-US" altLang="zh-CN" sz="2000" b="1" kern="100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lnSpc>
                <a:spcPts val="2600"/>
              </a:lnSpc>
              <a:buFont typeface="Wingdings" panose="05000000000000000000" pitchFamily="2" charset="2"/>
              <a:buChar char="u"/>
            </a:pP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本标准规定了普通螺纹中径和顶径的极限偏差</a:t>
            </a:r>
            <a:r>
              <a:rPr lang="en-US" altLang="zh-CN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600" kern="100" dirty="0" smtClean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lnSpc>
                <a:spcPts val="2600"/>
              </a:lnSpc>
              <a:buFont typeface="Wingdings" panose="05000000000000000000" pitchFamily="2" charset="2"/>
              <a:buChar char="u"/>
            </a:pP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本标准适用于一般用途紧固螺纹。</a:t>
            </a:r>
            <a:endParaRPr lang="en-US" altLang="zh-CN" sz="1600" kern="100" dirty="0" smtClean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lnSpc>
                <a:spcPts val="2600"/>
              </a:lnSpc>
              <a:buFont typeface="Wingdings" panose="05000000000000000000" pitchFamily="2" charset="2"/>
              <a:buChar char="u"/>
            </a:pP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我们根据上一页外螺纹</a:t>
            </a:r>
            <a:r>
              <a:rPr lang="zh-CN" altLang="en-US" sz="1600" kern="100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推荐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公差带：</a:t>
            </a:r>
            <a:r>
              <a:rPr lang="en-US" altLang="zh-CN" sz="1600" kern="100" dirty="0" err="1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6g</a:t>
            </a:r>
            <a:r>
              <a:rPr lang="en-US" altLang="zh-CN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依据本规范表格，整理了常用国标螺杆的采购参数。</a:t>
            </a:r>
            <a:endParaRPr lang="en-US" altLang="zh-CN" sz="1600" kern="100" dirty="0" smtClean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29680" y="6253851"/>
            <a:ext cx="5089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kern="100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螺杆大径小径小于上面的红字，即为非标螺杆</a:t>
            </a:r>
            <a:endParaRPr lang="zh-CN" altLang="en-US" sz="1600" b="1" kern="1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574" y="1425874"/>
            <a:ext cx="8999145" cy="481157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11)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研究了吊顶吊挂系统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材料质量控制标准及要点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73705" y="1378585"/>
            <a:ext cx="6485255" cy="39484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lIns="91440" tIns="45720" rIns="91440" bIns="45720">
            <a:noAutofit/>
          </a:bodyPr>
          <a:lstStyle/>
          <a:p>
            <a:pPr indent="443230" algn="just">
              <a:lnSpc>
                <a:spcPct val="150000"/>
              </a:lnSpc>
            </a:pPr>
            <a:r>
              <a:rPr lang="en-US" altLang="zh-CN" sz="2000" b="1" kern="1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9</a:t>
            </a:r>
            <a:r>
              <a:rPr lang="zh-CN" altLang="en-US" sz="2000" b="1" kern="1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、非标螺杆和国标螺杆的简易识别方法</a:t>
            </a:r>
            <a:endParaRPr lang="en-US" altLang="zh-CN" sz="2000" b="1" kern="100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b="1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1. </a:t>
            </a:r>
            <a:r>
              <a:rPr lang="zh-CN" altLang="en-US" sz="1600" b="1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丈量大小径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：接上页，以</a:t>
            </a:r>
            <a:r>
              <a:rPr lang="en-US" altLang="zh-CN" sz="1600" kern="100" dirty="0" err="1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M10</a:t>
            </a:r>
            <a:r>
              <a:rPr lang="zh-CN" altLang="en-US" sz="1600" kern="100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螺杆为例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，最常用螺距</a:t>
            </a:r>
            <a:r>
              <a:rPr lang="en-US" altLang="zh-CN" sz="1600" kern="100" dirty="0" err="1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1.5mm</a:t>
            </a:r>
            <a:r>
              <a:rPr lang="en-US" altLang="zh-CN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1600" kern="100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大径下限为：</a:t>
            </a:r>
            <a:r>
              <a:rPr lang="en-US" altLang="zh-CN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10-0.268=</a:t>
            </a:r>
            <a:r>
              <a:rPr lang="en-US" altLang="zh-CN" sz="1600" kern="100" dirty="0" err="1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9.732mm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；小径</a:t>
            </a:r>
            <a:r>
              <a:rPr lang="zh-CN" altLang="en-US" sz="1600" kern="100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下限为：</a:t>
            </a:r>
            <a:r>
              <a:rPr lang="en-US" altLang="zh-CN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8.376-0.249=</a:t>
            </a:r>
            <a:r>
              <a:rPr lang="en-US" altLang="zh-CN" sz="1600" kern="100" dirty="0" err="1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8.127mm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。材料到货后，使用工具丈量检查</a:t>
            </a:r>
            <a:r>
              <a:rPr lang="zh-CN" altLang="en-US" sz="1600" kern="100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大径小径：小于</a:t>
            </a:r>
            <a:r>
              <a:rPr lang="zh-CN" altLang="en-US" sz="1600" kern="1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此数值，就是非标</a:t>
            </a:r>
            <a:r>
              <a:rPr lang="zh-CN" altLang="en-US" sz="1600" kern="100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螺杆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；大于此数值，就是国标螺杆。</a:t>
            </a:r>
            <a:endParaRPr lang="en-US" altLang="zh-CN" sz="1600" kern="100" dirty="0" smtClean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b="1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2.  </a:t>
            </a:r>
            <a:r>
              <a:rPr lang="zh-CN" altLang="en-US" sz="1600" b="1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观察螺纹夹角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：通过</a:t>
            </a:r>
            <a:r>
              <a:rPr lang="zh-CN" altLang="en-US" sz="1600" kern="100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简单观察，判断螺杆是否国标的方法：从螺杆正面，看螺杆，能看到螺纹组成很多小的等边三角形，这种螺纹是国标螺纹（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见右图），这种螺杆是国标螺杆；</a:t>
            </a:r>
            <a:r>
              <a:rPr lang="zh-CN" altLang="en-US" sz="1600" kern="1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螺纹夹角小于</a:t>
            </a:r>
            <a:r>
              <a:rPr lang="en-US" altLang="zh-CN" sz="1600" kern="1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60</a:t>
            </a:r>
            <a:r>
              <a:rPr lang="zh-CN" altLang="en-US" sz="1600" kern="1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度</a:t>
            </a:r>
            <a:r>
              <a:rPr lang="zh-CN" altLang="en-US" sz="1600" kern="100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的螺杆，</a:t>
            </a:r>
            <a:r>
              <a:rPr lang="zh-CN" altLang="en-US" sz="1600" kern="1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是非标</a:t>
            </a:r>
            <a:r>
              <a:rPr lang="zh-CN" altLang="en-US" sz="1600" kern="100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螺杆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（见左图）；</a:t>
            </a:r>
            <a:r>
              <a:rPr lang="zh-CN" altLang="en-US" sz="1600" kern="100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螺纹夹角角度越小，螺杆的小径越小，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螺杆有效受拉截面越小，螺杆抗拉强度</a:t>
            </a:r>
            <a:r>
              <a:rPr lang="zh-CN" altLang="en-US" sz="1600" kern="100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越差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600" kern="100" dirty="0" smtClean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4" t="20754" r="8692" b="29231"/>
          <a:stretch>
            <a:fillRect/>
          </a:stretch>
        </p:blipFill>
        <p:spPr>
          <a:xfrm rot="5400000">
            <a:off x="8902065" y="2941955"/>
            <a:ext cx="4259580" cy="104648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70865" y="1378585"/>
            <a:ext cx="1534795" cy="51955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23265" y="5273675"/>
            <a:ext cx="1382395" cy="795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某项目用的</a:t>
            </a:r>
            <a:r>
              <a:rPr lang="en-US" altLang="zh-CN" sz="1600" kern="100" dirty="0" err="1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M10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非标螺杆螺纹外形图</a:t>
            </a:r>
            <a:endParaRPr lang="zh-CN" altLang="en-US" sz="1600" kern="100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/>
          <a:srcRect t="16406" b="8423"/>
          <a:stretch>
            <a:fillRect/>
          </a:stretch>
        </p:blipFill>
        <p:spPr>
          <a:xfrm>
            <a:off x="563245" y="1454150"/>
            <a:ext cx="1448435" cy="3437890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10464165" y="5688965"/>
            <a:ext cx="1235710" cy="795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1600" kern="100" dirty="0" err="1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M10</a:t>
            </a:r>
            <a:r>
              <a:rPr lang="zh-CN" altLang="en-US" sz="1600" kern="100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国标螺标螺纹的外形图</a:t>
            </a:r>
            <a:endParaRPr lang="zh-CN" altLang="en-US" sz="1600" kern="100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464165" y="1378585"/>
            <a:ext cx="1235710" cy="519557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等腰三角形 40"/>
          <p:cNvSpPr/>
          <p:nvPr/>
        </p:nvSpPr>
        <p:spPr>
          <a:xfrm rot="16200000">
            <a:off x="10202545" y="418401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等腰三角形 41"/>
          <p:cNvSpPr/>
          <p:nvPr/>
        </p:nvSpPr>
        <p:spPr>
          <a:xfrm rot="16200000">
            <a:off x="10202545" y="430022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等腰三角形 42"/>
          <p:cNvSpPr/>
          <p:nvPr/>
        </p:nvSpPr>
        <p:spPr>
          <a:xfrm rot="16200000">
            <a:off x="10202545" y="441706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 rot="16200000">
            <a:off x="10202545" y="453326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等腰三角形 44"/>
          <p:cNvSpPr/>
          <p:nvPr/>
        </p:nvSpPr>
        <p:spPr>
          <a:xfrm rot="16200000">
            <a:off x="10202545" y="464947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等腰三角形 45"/>
          <p:cNvSpPr/>
          <p:nvPr/>
        </p:nvSpPr>
        <p:spPr>
          <a:xfrm rot="16200000">
            <a:off x="10202545" y="476631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等腰三角形 46"/>
          <p:cNvSpPr/>
          <p:nvPr/>
        </p:nvSpPr>
        <p:spPr>
          <a:xfrm rot="16200000">
            <a:off x="10202545" y="348551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等腰三角形 47"/>
          <p:cNvSpPr/>
          <p:nvPr/>
        </p:nvSpPr>
        <p:spPr>
          <a:xfrm rot="16200000">
            <a:off x="10202545" y="360172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等腰三角形 68"/>
          <p:cNvSpPr/>
          <p:nvPr/>
        </p:nvSpPr>
        <p:spPr>
          <a:xfrm rot="16200000">
            <a:off x="10202545" y="371792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等腰三角形 69"/>
          <p:cNvSpPr/>
          <p:nvPr/>
        </p:nvSpPr>
        <p:spPr>
          <a:xfrm rot="16200000">
            <a:off x="10202545" y="383476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等腰三角形 70"/>
          <p:cNvSpPr/>
          <p:nvPr/>
        </p:nvSpPr>
        <p:spPr>
          <a:xfrm rot="16200000">
            <a:off x="10202545" y="395097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等腰三角形 71"/>
          <p:cNvSpPr/>
          <p:nvPr/>
        </p:nvSpPr>
        <p:spPr>
          <a:xfrm rot="16200000">
            <a:off x="10202545" y="406781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等腰三角形 72"/>
          <p:cNvSpPr/>
          <p:nvPr/>
        </p:nvSpPr>
        <p:spPr>
          <a:xfrm rot="5400000">
            <a:off x="2205355" y="3482340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等腰三角形 73"/>
          <p:cNvSpPr/>
          <p:nvPr/>
        </p:nvSpPr>
        <p:spPr>
          <a:xfrm rot="5400000">
            <a:off x="2205355" y="3657600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等腰三角形 74"/>
          <p:cNvSpPr/>
          <p:nvPr/>
        </p:nvSpPr>
        <p:spPr>
          <a:xfrm rot="5400000">
            <a:off x="2205355" y="3832860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等腰三角形 75"/>
          <p:cNvSpPr/>
          <p:nvPr/>
        </p:nvSpPr>
        <p:spPr>
          <a:xfrm rot="5400000">
            <a:off x="2205355" y="4012565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等腰三角形 76"/>
          <p:cNvSpPr/>
          <p:nvPr/>
        </p:nvSpPr>
        <p:spPr>
          <a:xfrm rot="5400000">
            <a:off x="2205355" y="4184015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等腰三角形 77"/>
          <p:cNvSpPr/>
          <p:nvPr/>
        </p:nvSpPr>
        <p:spPr>
          <a:xfrm rot="5400000">
            <a:off x="2205355" y="4355465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等腰三角形 78"/>
          <p:cNvSpPr/>
          <p:nvPr/>
        </p:nvSpPr>
        <p:spPr>
          <a:xfrm rot="5400000">
            <a:off x="2205355" y="4523105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等腰三角形 79"/>
          <p:cNvSpPr/>
          <p:nvPr/>
        </p:nvSpPr>
        <p:spPr>
          <a:xfrm rot="5400000">
            <a:off x="2205355" y="4694555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等腰三角形 80"/>
          <p:cNvSpPr/>
          <p:nvPr/>
        </p:nvSpPr>
        <p:spPr>
          <a:xfrm rot="16200000">
            <a:off x="10202545" y="277812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等腰三角形 81"/>
          <p:cNvSpPr/>
          <p:nvPr/>
        </p:nvSpPr>
        <p:spPr>
          <a:xfrm rot="16200000">
            <a:off x="10202545" y="289496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等腰三角形 82"/>
          <p:cNvSpPr/>
          <p:nvPr/>
        </p:nvSpPr>
        <p:spPr>
          <a:xfrm rot="16200000">
            <a:off x="10202545" y="301117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等腰三角形 83"/>
          <p:cNvSpPr/>
          <p:nvPr/>
        </p:nvSpPr>
        <p:spPr>
          <a:xfrm rot="16200000">
            <a:off x="10202545" y="312801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等腰三角形 84"/>
          <p:cNvSpPr/>
          <p:nvPr/>
        </p:nvSpPr>
        <p:spPr>
          <a:xfrm rot="16200000">
            <a:off x="10202545" y="324421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等腰三角形 85"/>
          <p:cNvSpPr/>
          <p:nvPr/>
        </p:nvSpPr>
        <p:spPr>
          <a:xfrm rot="16200000">
            <a:off x="10202545" y="336042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" name="等腰三角形 86"/>
          <p:cNvSpPr/>
          <p:nvPr/>
        </p:nvSpPr>
        <p:spPr>
          <a:xfrm rot="16200000">
            <a:off x="10202545" y="207962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等腰三角形 87"/>
          <p:cNvSpPr/>
          <p:nvPr/>
        </p:nvSpPr>
        <p:spPr>
          <a:xfrm rot="16200000">
            <a:off x="10202545" y="219646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等腰三角形 88"/>
          <p:cNvSpPr/>
          <p:nvPr/>
        </p:nvSpPr>
        <p:spPr>
          <a:xfrm rot="16200000">
            <a:off x="10202545" y="231267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等腰三角形 89"/>
          <p:cNvSpPr/>
          <p:nvPr/>
        </p:nvSpPr>
        <p:spPr>
          <a:xfrm rot="16200000">
            <a:off x="10202545" y="242887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等腰三角形 90"/>
          <p:cNvSpPr/>
          <p:nvPr/>
        </p:nvSpPr>
        <p:spPr>
          <a:xfrm rot="16200000">
            <a:off x="10202545" y="2545715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" name="等腰三角形 91"/>
          <p:cNvSpPr/>
          <p:nvPr/>
        </p:nvSpPr>
        <p:spPr>
          <a:xfrm rot="16200000">
            <a:off x="10202545" y="2661920"/>
            <a:ext cx="89535" cy="76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3" name="等腰三角形 92"/>
          <p:cNvSpPr/>
          <p:nvPr/>
        </p:nvSpPr>
        <p:spPr>
          <a:xfrm rot="5400000">
            <a:off x="2205355" y="2085340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4" name="等腰三角形 93"/>
          <p:cNvSpPr/>
          <p:nvPr/>
        </p:nvSpPr>
        <p:spPr>
          <a:xfrm rot="5400000">
            <a:off x="2205355" y="2260600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等腰三角形 94"/>
          <p:cNvSpPr/>
          <p:nvPr/>
        </p:nvSpPr>
        <p:spPr>
          <a:xfrm rot="5400000">
            <a:off x="2205355" y="2436495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6" name="等腰三角形 95"/>
          <p:cNvSpPr/>
          <p:nvPr/>
        </p:nvSpPr>
        <p:spPr>
          <a:xfrm rot="5400000">
            <a:off x="2205355" y="2616200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7" name="等腰三角形 96"/>
          <p:cNvSpPr/>
          <p:nvPr/>
        </p:nvSpPr>
        <p:spPr>
          <a:xfrm rot="5400000">
            <a:off x="2205355" y="2787650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8" name="等腰三角形 97"/>
          <p:cNvSpPr/>
          <p:nvPr/>
        </p:nvSpPr>
        <p:spPr>
          <a:xfrm rot="5400000">
            <a:off x="2205355" y="2958465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9" name="等腰三角形 98"/>
          <p:cNvSpPr/>
          <p:nvPr/>
        </p:nvSpPr>
        <p:spPr>
          <a:xfrm rot="5400000">
            <a:off x="2205355" y="3126740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等腰三角形 99"/>
          <p:cNvSpPr/>
          <p:nvPr/>
        </p:nvSpPr>
        <p:spPr>
          <a:xfrm rot="5400000">
            <a:off x="2205355" y="3298190"/>
            <a:ext cx="76200" cy="165735"/>
          </a:xfrm>
          <a:prstGeom prst="triangle">
            <a:avLst>
              <a:gd name="adj" fmla="val 5000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12)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龙骨吊顶系统施工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禁止项 10 条、施工作业要求 10 条、施工安全管理制度 10 条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8355" y="1372235"/>
            <a:ext cx="3974465" cy="4076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kumimoji="0" 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施工禁止项</a:t>
            </a: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条</a:t>
            </a:r>
            <a:endParaRPr kumimoji="0" lang="zh-CN" altLang="en-US" b="1" i="0" kern="1200" cap="none" spc="0" normalizeH="0" baseline="0" noProof="0" dirty="0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4df7f769-ea00-4250-930b-1e3230fdbd06"/>
          <p:cNvGrpSpPr>
            <a:grpSpLocks noChangeAspect="1"/>
          </p:cNvGrpSpPr>
          <p:nvPr/>
        </p:nvGrpSpPr>
        <p:grpSpPr>
          <a:xfrm>
            <a:off x="1259205" y="1897380"/>
            <a:ext cx="8263255" cy="4869180"/>
            <a:chOff x="2027548" y="898228"/>
            <a:chExt cx="10421432" cy="5769562"/>
          </a:xfrm>
        </p:grpSpPr>
        <p:grpSp>
          <p:nvGrpSpPr>
            <p:cNvPr id="6" name="组合 5"/>
            <p:cNvGrpSpPr/>
            <p:nvPr/>
          </p:nvGrpSpPr>
          <p:grpSpPr>
            <a:xfrm>
              <a:off x="2027548" y="898228"/>
              <a:ext cx="1145243" cy="790786"/>
              <a:chOff x="1668087" y="1131991"/>
              <a:chExt cx="1145243" cy="790786"/>
            </a:xfrm>
          </p:grpSpPr>
          <p:sp>
            <p:nvSpPr>
              <p:cNvPr id="40" name="任意多边形 39"/>
              <p:cNvSpPr/>
              <p:nvPr/>
            </p:nvSpPr>
            <p:spPr bwMode="auto">
              <a:xfrm rot="16200000">
                <a:off x="1845316" y="954762"/>
                <a:ext cx="790786" cy="1145243"/>
              </a:xfrm>
              <a:custGeom>
                <a:avLst/>
                <a:gdLst>
                  <a:gd name="T0" fmla="*/ 0 w 482"/>
                  <a:gd name="T1" fmla="*/ 0 h 696"/>
                  <a:gd name="T2" fmla="*/ 0 w 482"/>
                  <a:gd name="T3" fmla="*/ 223 h 696"/>
                  <a:gd name="T4" fmla="*/ 0 w 482"/>
                  <a:gd name="T5" fmla="*/ 223 h 696"/>
                  <a:gd name="T6" fmla="*/ 125 w 482"/>
                  <a:gd name="T7" fmla="*/ 348 h 696"/>
                  <a:gd name="T8" fmla="*/ 0 w 482"/>
                  <a:gd name="T9" fmla="*/ 473 h 696"/>
                  <a:gd name="T10" fmla="*/ 0 w 482"/>
                  <a:gd name="T11" fmla="*/ 473 h 696"/>
                  <a:gd name="T12" fmla="*/ 0 w 482"/>
                  <a:gd name="T13" fmla="*/ 696 h 696"/>
                  <a:gd name="T14" fmla="*/ 388 w 482"/>
                  <a:gd name="T15" fmla="*/ 441 h 696"/>
                  <a:gd name="T16" fmla="*/ 482 w 482"/>
                  <a:gd name="T17" fmla="*/ 348 h 696"/>
                  <a:gd name="T18" fmla="*/ 388 w 482"/>
                  <a:gd name="T19" fmla="*/ 255 h 696"/>
                  <a:gd name="T20" fmla="*/ 0 w 482"/>
                  <a:gd name="T21" fmla="*/ 0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2" h="696">
                    <a:moveTo>
                      <a:pt x="0" y="0"/>
                    </a:moveTo>
                    <a:cubicBezTo>
                      <a:pt x="0" y="223"/>
                      <a:pt x="0" y="223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69" y="223"/>
                      <a:pt x="125" y="279"/>
                      <a:pt x="125" y="348"/>
                    </a:cubicBezTo>
                    <a:cubicBezTo>
                      <a:pt x="125" y="417"/>
                      <a:pt x="69" y="473"/>
                      <a:pt x="0" y="473"/>
                    </a:cubicBezTo>
                    <a:cubicBezTo>
                      <a:pt x="0" y="473"/>
                      <a:pt x="0" y="473"/>
                      <a:pt x="0" y="473"/>
                    </a:cubicBezTo>
                    <a:cubicBezTo>
                      <a:pt x="0" y="696"/>
                      <a:pt x="0" y="696"/>
                      <a:pt x="0" y="696"/>
                    </a:cubicBezTo>
                    <a:cubicBezTo>
                      <a:pt x="0" y="696"/>
                      <a:pt x="380" y="441"/>
                      <a:pt x="388" y="441"/>
                    </a:cubicBezTo>
                    <a:cubicBezTo>
                      <a:pt x="440" y="441"/>
                      <a:pt x="482" y="400"/>
                      <a:pt x="482" y="348"/>
                    </a:cubicBezTo>
                    <a:cubicBezTo>
                      <a:pt x="482" y="296"/>
                      <a:pt x="440" y="255"/>
                      <a:pt x="388" y="255"/>
                    </a:cubicBezTo>
                    <a:cubicBezTo>
                      <a:pt x="380" y="25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 bwMode="auto">
              <a:xfrm rot="16200000">
                <a:off x="2135239" y="1083831"/>
                <a:ext cx="209977" cy="306297"/>
              </a:xfrm>
              <a:custGeom>
                <a:avLst/>
                <a:gdLst>
                  <a:gd name="T0" fmla="*/ 34 w 128"/>
                  <a:gd name="T1" fmla="*/ 186 h 186"/>
                  <a:gd name="T2" fmla="*/ 128 w 128"/>
                  <a:gd name="T3" fmla="*/ 93 h 186"/>
                  <a:gd name="T4" fmla="*/ 34 w 128"/>
                  <a:gd name="T5" fmla="*/ 0 h 186"/>
                  <a:gd name="T6" fmla="*/ 0 w 128"/>
                  <a:gd name="T7" fmla="*/ 93 h 186"/>
                  <a:gd name="T8" fmla="*/ 34 w 128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86">
                    <a:moveTo>
                      <a:pt x="34" y="186"/>
                    </a:moveTo>
                    <a:cubicBezTo>
                      <a:pt x="86" y="186"/>
                      <a:pt x="128" y="145"/>
                      <a:pt x="128" y="93"/>
                    </a:cubicBezTo>
                    <a:cubicBezTo>
                      <a:pt x="128" y="41"/>
                      <a:pt x="86" y="0"/>
                      <a:pt x="34" y="0"/>
                    </a:cubicBezTo>
                    <a:cubicBezTo>
                      <a:pt x="30" y="0"/>
                      <a:pt x="0" y="46"/>
                      <a:pt x="0" y="93"/>
                    </a:cubicBezTo>
                    <a:cubicBezTo>
                      <a:pt x="0" y="140"/>
                      <a:pt x="30" y="186"/>
                      <a:pt x="34" y="186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</p:grpSp>
        <p:sp>
          <p:nvSpPr>
            <p:cNvPr id="7" name="任意多边形 6"/>
            <p:cNvSpPr/>
            <p:nvPr/>
          </p:nvSpPr>
          <p:spPr bwMode="auto">
            <a:xfrm rot="16200000">
              <a:off x="2028512" y="1540682"/>
              <a:ext cx="1143317" cy="114524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79 w 697"/>
                <a:gd name="T15" fmla="*/ 696 h 696"/>
                <a:gd name="T16" fmla="*/ 579 w 697"/>
                <a:gd name="T17" fmla="*/ 438 h 696"/>
                <a:gd name="T18" fmla="*/ 603 w 697"/>
                <a:gd name="T19" fmla="*/ 441 h 696"/>
                <a:gd name="T20" fmla="*/ 697 w 697"/>
                <a:gd name="T21" fmla="*/ 348 h 696"/>
                <a:gd name="T22" fmla="*/ 603 w 697"/>
                <a:gd name="T23" fmla="*/ 255 h 696"/>
                <a:gd name="T24" fmla="*/ 579 w 697"/>
                <a:gd name="T25" fmla="*/ 258 h 696"/>
                <a:gd name="T26" fmla="*/ 579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 bwMode="auto">
            <a:xfrm rot="16200000">
              <a:off x="2028512" y="2536630"/>
              <a:ext cx="1143317" cy="114524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79 w 697"/>
                <a:gd name="T15" fmla="*/ 696 h 696"/>
                <a:gd name="T16" fmla="*/ 579 w 697"/>
                <a:gd name="T17" fmla="*/ 438 h 696"/>
                <a:gd name="T18" fmla="*/ 603 w 697"/>
                <a:gd name="T19" fmla="*/ 441 h 696"/>
                <a:gd name="T20" fmla="*/ 697 w 697"/>
                <a:gd name="T21" fmla="*/ 348 h 696"/>
                <a:gd name="T22" fmla="*/ 603 w 697"/>
                <a:gd name="T23" fmla="*/ 255 h 696"/>
                <a:gd name="T24" fmla="*/ 579 w 697"/>
                <a:gd name="T25" fmla="*/ 258 h 696"/>
                <a:gd name="T26" fmla="*/ 579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lIns="91440" tIns="45720" rIns="91440" bIns="45720" anchor="ctr" anchorCtr="1" compatLnSpc="1">
              <a:normAutofit/>
            </a:bodyPr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 bwMode="auto">
            <a:xfrm rot="16200000">
              <a:off x="2028993" y="3532096"/>
              <a:ext cx="1142354" cy="114524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 bwMode="auto">
            <a:xfrm rot="16200000">
              <a:off x="2028512" y="4527563"/>
              <a:ext cx="1143317" cy="114524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309123" y="1981100"/>
              <a:ext cx="6338841" cy="480467"/>
              <a:chOff x="3309123" y="1981100"/>
              <a:chExt cx="6338841" cy="480467"/>
            </a:xfrm>
          </p:grpSpPr>
          <p:cxnSp>
            <p:nvCxnSpPr>
              <p:cNvPr id="35" name="直接连接符 34"/>
              <p:cNvCxnSpPr/>
              <p:nvPr/>
            </p:nvCxnSpPr>
            <p:spPr>
              <a:xfrm flipV="1">
                <a:off x="3309123" y="2206458"/>
                <a:ext cx="1158490" cy="7558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任意多边形 35"/>
              <p:cNvSpPr>
                <a:spLocks noChangeAspect="1"/>
              </p:cNvSpPr>
              <p:nvPr/>
            </p:nvSpPr>
            <p:spPr bwMode="auto">
              <a:xfrm>
                <a:off x="4614683" y="1981100"/>
                <a:ext cx="555172" cy="480467"/>
              </a:xfrm>
              <a:custGeom>
                <a:avLst/>
                <a:gdLst>
                  <a:gd name="T0" fmla="*/ 502 w 1013"/>
                  <a:gd name="T1" fmla="*/ 0 h 879"/>
                  <a:gd name="T2" fmla="*/ 0 w 1013"/>
                  <a:gd name="T3" fmla="*/ 351 h 879"/>
                  <a:gd name="T4" fmla="*/ 193 w 1013"/>
                  <a:gd name="T5" fmla="*/ 636 h 879"/>
                  <a:gd name="T6" fmla="*/ 92 w 1013"/>
                  <a:gd name="T7" fmla="*/ 862 h 879"/>
                  <a:gd name="T8" fmla="*/ 92 w 1013"/>
                  <a:gd name="T9" fmla="*/ 878 h 879"/>
                  <a:gd name="T10" fmla="*/ 101 w 1013"/>
                  <a:gd name="T11" fmla="*/ 878 h 879"/>
                  <a:gd name="T12" fmla="*/ 109 w 1013"/>
                  <a:gd name="T13" fmla="*/ 878 h 879"/>
                  <a:gd name="T14" fmla="*/ 485 w 1013"/>
                  <a:gd name="T15" fmla="*/ 711 h 879"/>
                  <a:gd name="T16" fmla="*/ 502 w 1013"/>
                  <a:gd name="T17" fmla="*/ 711 h 879"/>
                  <a:gd name="T18" fmla="*/ 1012 w 1013"/>
                  <a:gd name="T19" fmla="*/ 351 h 879"/>
                  <a:gd name="T20" fmla="*/ 502 w 1013"/>
                  <a:gd name="T21" fmla="*/ 0 h 879"/>
                  <a:gd name="T22" fmla="*/ 502 w 1013"/>
                  <a:gd name="T23" fmla="*/ 0 h 879"/>
                  <a:gd name="T24" fmla="*/ 502 w 1013"/>
                  <a:gd name="T25" fmla="*/ 0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3" h="879">
                    <a:moveTo>
                      <a:pt x="502" y="0"/>
                    </a:moveTo>
                    <a:cubicBezTo>
                      <a:pt x="226" y="0"/>
                      <a:pt x="0" y="159"/>
                      <a:pt x="0" y="351"/>
                    </a:cubicBezTo>
                    <a:cubicBezTo>
                      <a:pt x="0" y="469"/>
                      <a:pt x="67" y="569"/>
                      <a:pt x="193" y="636"/>
                    </a:cubicBezTo>
                    <a:cubicBezTo>
                      <a:pt x="176" y="711"/>
                      <a:pt x="142" y="811"/>
                      <a:pt x="92" y="862"/>
                    </a:cubicBezTo>
                    <a:cubicBezTo>
                      <a:pt x="92" y="870"/>
                      <a:pt x="92" y="870"/>
                      <a:pt x="92" y="878"/>
                    </a:cubicBezTo>
                    <a:lnTo>
                      <a:pt x="101" y="878"/>
                    </a:lnTo>
                    <a:lnTo>
                      <a:pt x="109" y="878"/>
                    </a:lnTo>
                    <a:cubicBezTo>
                      <a:pt x="118" y="878"/>
                      <a:pt x="335" y="862"/>
                      <a:pt x="485" y="711"/>
                    </a:cubicBezTo>
                    <a:cubicBezTo>
                      <a:pt x="485" y="711"/>
                      <a:pt x="494" y="711"/>
                      <a:pt x="502" y="711"/>
                    </a:cubicBezTo>
                    <a:cubicBezTo>
                      <a:pt x="786" y="711"/>
                      <a:pt x="1012" y="552"/>
                      <a:pt x="1012" y="351"/>
                    </a:cubicBezTo>
                    <a:cubicBezTo>
                      <a:pt x="1012" y="159"/>
                      <a:pt x="786" y="0"/>
                      <a:pt x="502" y="0"/>
                    </a:cubicBezTo>
                    <a:close/>
                    <a:moveTo>
                      <a:pt x="502" y="0"/>
                    </a:moveTo>
                    <a:lnTo>
                      <a:pt x="50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38" name="文本框 26"/>
              <p:cNvSpPr txBox="1"/>
              <p:nvPr/>
            </p:nvSpPr>
            <p:spPr>
              <a:xfrm>
                <a:off x="5205640" y="2038747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钢板加工的盲板，禁止切割用于收边部位。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635675" y="3012883"/>
              <a:ext cx="6025915" cy="376998"/>
              <a:chOff x="4635675" y="3040104"/>
              <a:chExt cx="6025915" cy="376998"/>
            </a:xfrm>
          </p:grpSpPr>
          <p:sp>
            <p:nvSpPr>
              <p:cNvPr id="31" name="任意多边形 30"/>
              <p:cNvSpPr>
                <a:spLocks noChangeAspect="1"/>
              </p:cNvSpPr>
              <p:nvPr/>
            </p:nvSpPr>
            <p:spPr bwMode="auto">
              <a:xfrm>
                <a:off x="4635675" y="3040104"/>
                <a:ext cx="513189" cy="376998"/>
              </a:xfrm>
              <a:custGeom>
                <a:avLst/>
                <a:gdLst>
                  <a:gd name="T0" fmla="*/ 586 w 1347"/>
                  <a:gd name="T1" fmla="*/ 602 h 987"/>
                  <a:gd name="T2" fmla="*/ 502 w 1347"/>
                  <a:gd name="T3" fmla="*/ 535 h 987"/>
                  <a:gd name="T4" fmla="*/ 42 w 1347"/>
                  <a:gd name="T5" fmla="*/ 117 h 987"/>
                  <a:gd name="T6" fmla="*/ 17 w 1347"/>
                  <a:gd name="T7" fmla="*/ 33 h 987"/>
                  <a:gd name="T8" fmla="*/ 92 w 1347"/>
                  <a:gd name="T9" fmla="*/ 0 h 987"/>
                  <a:gd name="T10" fmla="*/ 1255 w 1347"/>
                  <a:gd name="T11" fmla="*/ 0 h 987"/>
                  <a:gd name="T12" fmla="*/ 1330 w 1347"/>
                  <a:gd name="T13" fmla="*/ 41 h 987"/>
                  <a:gd name="T14" fmla="*/ 1305 w 1347"/>
                  <a:gd name="T15" fmla="*/ 125 h 987"/>
                  <a:gd name="T16" fmla="*/ 803 w 1347"/>
                  <a:gd name="T17" fmla="*/ 576 h 987"/>
                  <a:gd name="T18" fmla="*/ 586 w 1347"/>
                  <a:gd name="T19" fmla="*/ 602 h 987"/>
                  <a:gd name="T20" fmla="*/ 92 w 1347"/>
                  <a:gd name="T21" fmla="*/ 986 h 987"/>
                  <a:gd name="T22" fmla="*/ 0 w 1347"/>
                  <a:gd name="T23" fmla="*/ 894 h 987"/>
                  <a:gd name="T24" fmla="*/ 0 w 1347"/>
                  <a:gd name="T25" fmla="*/ 225 h 987"/>
                  <a:gd name="T26" fmla="*/ 42 w 1347"/>
                  <a:gd name="T27" fmla="*/ 217 h 987"/>
                  <a:gd name="T28" fmla="*/ 234 w 1347"/>
                  <a:gd name="T29" fmla="*/ 409 h 987"/>
                  <a:gd name="T30" fmla="*/ 251 w 1347"/>
                  <a:gd name="T31" fmla="*/ 493 h 987"/>
                  <a:gd name="T32" fmla="*/ 109 w 1347"/>
                  <a:gd name="T33" fmla="*/ 827 h 987"/>
                  <a:gd name="T34" fmla="*/ 126 w 1347"/>
                  <a:gd name="T35" fmla="*/ 827 h 987"/>
                  <a:gd name="T36" fmla="*/ 318 w 1347"/>
                  <a:gd name="T37" fmla="*/ 576 h 987"/>
                  <a:gd name="T38" fmla="*/ 393 w 1347"/>
                  <a:gd name="T39" fmla="*/ 568 h 987"/>
                  <a:gd name="T40" fmla="*/ 477 w 1347"/>
                  <a:gd name="T41" fmla="*/ 643 h 987"/>
                  <a:gd name="T42" fmla="*/ 569 w 1347"/>
                  <a:gd name="T43" fmla="*/ 694 h 987"/>
                  <a:gd name="T44" fmla="*/ 820 w 1347"/>
                  <a:gd name="T45" fmla="*/ 677 h 987"/>
                  <a:gd name="T46" fmla="*/ 945 w 1347"/>
                  <a:gd name="T47" fmla="*/ 568 h 987"/>
                  <a:gd name="T48" fmla="*/ 1020 w 1347"/>
                  <a:gd name="T49" fmla="*/ 576 h 987"/>
                  <a:gd name="T50" fmla="*/ 1229 w 1347"/>
                  <a:gd name="T51" fmla="*/ 853 h 987"/>
                  <a:gd name="T52" fmla="*/ 1238 w 1347"/>
                  <a:gd name="T53" fmla="*/ 844 h 987"/>
                  <a:gd name="T54" fmla="*/ 1096 w 1347"/>
                  <a:gd name="T55" fmla="*/ 493 h 987"/>
                  <a:gd name="T56" fmla="*/ 1112 w 1347"/>
                  <a:gd name="T57" fmla="*/ 409 h 987"/>
                  <a:gd name="T58" fmla="*/ 1313 w 1347"/>
                  <a:gd name="T59" fmla="*/ 217 h 987"/>
                  <a:gd name="T60" fmla="*/ 1346 w 1347"/>
                  <a:gd name="T61" fmla="*/ 225 h 987"/>
                  <a:gd name="T62" fmla="*/ 1346 w 1347"/>
                  <a:gd name="T63" fmla="*/ 903 h 987"/>
                  <a:gd name="T64" fmla="*/ 1246 w 1347"/>
                  <a:gd name="T65" fmla="*/ 986 h 987"/>
                  <a:gd name="T66" fmla="*/ 92 w 1347"/>
                  <a:gd name="T67" fmla="*/ 986 h 987"/>
                  <a:gd name="T68" fmla="*/ 92 w 1347"/>
                  <a:gd name="T69" fmla="*/ 986 h 987"/>
                  <a:gd name="T70" fmla="*/ 92 w 1347"/>
                  <a:gd name="T71" fmla="*/ 98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47" h="987">
                    <a:moveTo>
                      <a:pt x="586" y="602"/>
                    </a:moveTo>
                    <a:cubicBezTo>
                      <a:pt x="561" y="585"/>
                      <a:pt x="519" y="560"/>
                      <a:pt x="502" y="535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26" y="100"/>
                      <a:pt x="9" y="58"/>
                      <a:pt x="17" y="33"/>
                    </a:cubicBezTo>
                    <a:cubicBezTo>
                      <a:pt x="34" y="17"/>
                      <a:pt x="51" y="0"/>
                      <a:pt x="92" y="0"/>
                    </a:cubicBezTo>
                    <a:cubicBezTo>
                      <a:pt x="1255" y="0"/>
                      <a:pt x="1255" y="0"/>
                      <a:pt x="1255" y="0"/>
                    </a:cubicBezTo>
                    <a:cubicBezTo>
                      <a:pt x="1255" y="0"/>
                      <a:pt x="1305" y="0"/>
                      <a:pt x="1330" y="41"/>
                    </a:cubicBezTo>
                    <a:cubicBezTo>
                      <a:pt x="1346" y="67"/>
                      <a:pt x="1330" y="108"/>
                      <a:pt x="1305" y="125"/>
                    </a:cubicBezTo>
                    <a:cubicBezTo>
                      <a:pt x="803" y="576"/>
                      <a:pt x="803" y="576"/>
                      <a:pt x="803" y="576"/>
                    </a:cubicBezTo>
                    <a:cubicBezTo>
                      <a:pt x="803" y="576"/>
                      <a:pt x="711" y="652"/>
                      <a:pt x="586" y="602"/>
                    </a:cubicBezTo>
                    <a:close/>
                    <a:moveTo>
                      <a:pt x="92" y="986"/>
                    </a:moveTo>
                    <a:cubicBezTo>
                      <a:pt x="92" y="986"/>
                      <a:pt x="0" y="978"/>
                      <a:pt x="0" y="894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00"/>
                      <a:pt x="17" y="192"/>
                      <a:pt x="42" y="217"/>
                    </a:cubicBezTo>
                    <a:cubicBezTo>
                      <a:pt x="234" y="409"/>
                      <a:pt x="234" y="409"/>
                      <a:pt x="234" y="409"/>
                    </a:cubicBezTo>
                    <a:cubicBezTo>
                      <a:pt x="260" y="426"/>
                      <a:pt x="268" y="468"/>
                      <a:pt x="251" y="493"/>
                    </a:cubicBezTo>
                    <a:cubicBezTo>
                      <a:pt x="109" y="827"/>
                      <a:pt x="109" y="827"/>
                      <a:pt x="109" y="827"/>
                    </a:cubicBezTo>
                    <a:cubicBezTo>
                      <a:pt x="101" y="853"/>
                      <a:pt x="109" y="853"/>
                      <a:pt x="126" y="827"/>
                    </a:cubicBezTo>
                    <a:cubicBezTo>
                      <a:pt x="318" y="576"/>
                      <a:pt x="318" y="576"/>
                      <a:pt x="318" y="576"/>
                    </a:cubicBezTo>
                    <a:cubicBezTo>
                      <a:pt x="343" y="552"/>
                      <a:pt x="368" y="552"/>
                      <a:pt x="393" y="568"/>
                    </a:cubicBezTo>
                    <a:cubicBezTo>
                      <a:pt x="477" y="643"/>
                      <a:pt x="477" y="643"/>
                      <a:pt x="477" y="643"/>
                    </a:cubicBezTo>
                    <a:cubicBezTo>
                      <a:pt x="502" y="660"/>
                      <a:pt x="544" y="685"/>
                      <a:pt x="569" y="694"/>
                    </a:cubicBezTo>
                    <a:cubicBezTo>
                      <a:pt x="636" y="710"/>
                      <a:pt x="744" y="735"/>
                      <a:pt x="820" y="677"/>
                    </a:cubicBezTo>
                    <a:cubicBezTo>
                      <a:pt x="945" y="568"/>
                      <a:pt x="945" y="568"/>
                      <a:pt x="945" y="568"/>
                    </a:cubicBezTo>
                    <a:cubicBezTo>
                      <a:pt x="970" y="552"/>
                      <a:pt x="1004" y="552"/>
                      <a:pt x="1020" y="576"/>
                    </a:cubicBezTo>
                    <a:cubicBezTo>
                      <a:pt x="1229" y="853"/>
                      <a:pt x="1229" y="853"/>
                      <a:pt x="1229" y="853"/>
                    </a:cubicBezTo>
                    <a:cubicBezTo>
                      <a:pt x="1246" y="877"/>
                      <a:pt x="1246" y="869"/>
                      <a:pt x="1238" y="844"/>
                    </a:cubicBezTo>
                    <a:cubicBezTo>
                      <a:pt x="1096" y="493"/>
                      <a:pt x="1096" y="493"/>
                      <a:pt x="1096" y="493"/>
                    </a:cubicBezTo>
                    <a:cubicBezTo>
                      <a:pt x="1079" y="468"/>
                      <a:pt x="1087" y="434"/>
                      <a:pt x="1112" y="409"/>
                    </a:cubicBezTo>
                    <a:cubicBezTo>
                      <a:pt x="1313" y="217"/>
                      <a:pt x="1313" y="217"/>
                      <a:pt x="1313" y="217"/>
                    </a:cubicBezTo>
                    <a:cubicBezTo>
                      <a:pt x="1330" y="192"/>
                      <a:pt x="1346" y="200"/>
                      <a:pt x="1346" y="225"/>
                    </a:cubicBezTo>
                    <a:cubicBezTo>
                      <a:pt x="1346" y="903"/>
                      <a:pt x="1346" y="903"/>
                      <a:pt x="1346" y="903"/>
                    </a:cubicBezTo>
                    <a:cubicBezTo>
                      <a:pt x="1346" y="903"/>
                      <a:pt x="1338" y="986"/>
                      <a:pt x="1246" y="986"/>
                    </a:cubicBezTo>
                    <a:cubicBezTo>
                      <a:pt x="92" y="986"/>
                      <a:pt x="92" y="986"/>
                      <a:pt x="92" y="986"/>
                    </a:cubicBezTo>
                    <a:close/>
                    <a:moveTo>
                      <a:pt x="92" y="986"/>
                    </a:moveTo>
                    <a:lnTo>
                      <a:pt x="92" y="98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33" name="文本框 24"/>
              <p:cNvSpPr txBox="1"/>
              <p:nvPr/>
            </p:nvSpPr>
            <p:spPr>
              <a:xfrm>
                <a:off x="5205241" y="3050611"/>
                <a:ext cx="5456349" cy="333412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Autofit/>
              </a:bodyPr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禁止私拆已经安装的盲板。盲板如确需拆除，应事先做好预案，提前申请，</a:t>
                </a:r>
                <a:endPara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拆除后要做好洞口临边安全防护措施，洞口事后要及时恢复。</a:t>
                </a:r>
                <a:endParaRPr lang="zh-CN" altLang="en-US" sz="1600" b="1" dirty="0" smtClean="0">
                  <a:solidFill>
                    <a:schemeClr val="accent2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578967" y="3994618"/>
              <a:ext cx="5794807" cy="485329"/>
              <a:chOff x="4578967" y="4010069"/>
              <a:chExt cx="5794807" cy="485329"/>
            </a:xfrm>
          </p:grpSpPr>
          <p:sp>
            <p:nvSpPr>
              <p:cNvPr id="26" name="任意多边形 25"/>
              <p:cNvSpPr>
                <a:spLocks noChangeAspect="1"/>
              </p:cNvSpPr>
              <p:nvPr/>
            </p:nvSpPr>
            <p:spPr bwMode="auto">
              <a:xfrm>
                <a:off x="4578967" y="4010069"/>
                <a:ext cx="626606" cy="485329"/>
              </a:xfrm>
              <a:custGeom>
                <a:avLst/>
                <a:gdLst>
                  <a:gd name="T0" fmla="*/ 995 w 996"/>
                  <a:gd name="T1" fmla="*/ 409 h 770"/>
                  <a:gd name="T2" fmla="*/ 836 w 996"/>
                  <a:gd name="T3" fmla="*/ 409 h 770"/>
                  <a:gd name="T4" fmla="*/ 543 w 996"/>
                  <a:gd name="T5" fmla="*/ 192 h 770"/>
                  <a:gd name="T6" fmla="*/ 384 w 996"/>
                  <a:gd name="T7" fmla="*/ 275 h 770"/>
                  <a:gd name="T8" fmla="*/ 360 w 996"/>
                  <a:gd name="T9" fmla="*/ 158 h 770"/>
                  <a:gd name="T10" fmla="*/ 702 w 996"/>
                  <a:gd name="T11" fmla="*/ 33 h 770"/>
                  <a:gd name="T12" fmla="*/ 836 w 996"/>
                  <a:gd name="T13" fmla="*/ 133 h 770"/>
                  <a:gd name="T14" fmla="*/ 334 w 996"/>
                  <a:gd name="T15" fmla="*/ 626 h 770"/>
                  <a:gd name="T16" fmla="*/ 276 w 996"/>
                  <a:gd name="T17" fmla="*/ 551 h 770"/>
                  <a:gd name="T18" fmla="*/ 209 w 996"/>
                  <a:gd name="T19" fmla="*/ 484 h 770"/>
                  <a:gd name="T20" fmla="*/ 109 w 996"/>
                  <a:gd name="T21" fmla="*/ 434 h 770"/>
                  <a:gd name="T22" fmla="*/ 159 w 996"/>
                  <a:gd name="T23" fmla="*/ 535 h 770"/>
                  <a:gd name="T24" fmla="*/ 226 w 996"/>
                  <a:gd name="T25" fmla="*/ 602 h 770"/>
                  <a:gd name="T26" fmla="*/ 293 w 996"/>
                  <a:gd name="T27" fmla="*/ 668 h 770"/>
                  <a:gd name="T28" fmla="*/ 393 w 996"/>
                  <a:gd name="T29" fmla="*/ 727 h 770"/>
                  <a:gd name="T30" fmla="*/ 334 w 996"/>
                  <a:gd name="T31" fmla="*/ 626 h 770"/>
                  <a:gd name="T32" fmla="*/ 594 w 996"/>
                  <a:gd name="T33" fmla="*/ 267 h 770"/>
                  <a:gd name="T34" fmla="*/ 443 w 996"/>
                  <a:gd name="T35" fmla="*/ 301 h 770"/>
                  <a:gd name="T36" fmla="*/ 284 w 996"/>
                  <a:gd name="T37" fmla="*/ 217 h 770"/>
                  <a:gd name="T38" fmla="*/ 460 w 996"/>
                  <a:gd name="T39" fmla="*/ 50 h 770"/>
                  <a:gd name="T40" fmla="*/ 184 w 996"/>
                  <a:gd name="T41" fmla="*/ 100 h 770"/>
                  <a:gd name="T42" fmla="*/ 0 w 996"/>
                  <a:gd name="T43" fmla="*/ 66 h 770"/>
                  <a:gd name="T44" fmla="*/ 50 w 996"/>
                  <a:gd name="T45" fmla="*/ 443 h 770"/>
                  <a:gd name="T46" fmla="*/ 234 w 996"/>
                  <a:gd name="T47" fmla="*/ 392 h 770"/>
                  <a:gd name="T48" fmla="*/ 293 w 996"/>
                  <a:gd name="T49" fmla="*/ 468 h 770"/>
                  <a:gd name="T50" fmla="*/ 360 w 996"/>
                  <a:gd name="T51" fmla="*/ 535 h 770"/>
                  <a:gd name="T52" fmla="*/ 426 w 996"/>
                  <a:gd name="T53" fmla="*/ 610 h 770"/>
                  <a:gd name="T54" fmla="*/ 477 w 996"/>
                  <a:gd name="T55" fmla="*/ 727 h 770"/>
                  <a:gd name="T56" fmla="*/ 543 w 996"/>
                  <a:gd name="T57" fmla="*/ 660 h 770"/>
                  <a:gd name="T58" fmla="*/ 485 w 996"/>
                  <a:gd name="T59" fmla="*/ 585 h 770"/>
                  <a:gd name="T60" fmla="*/ 569 w 996"/>
                  <a:gd name="T61" fmla="*/ 668 h 770"/>
                  <a:gd name="T62" fmla="*/ 627 w 996"/>
                  <a:gd name="T63" fmla="*/ 602 h 770"/>
                  <a:gd name="T64" fmla="*/ 652 w 996"/>
                  <a:gd name="T65" fmla="*/ 610 h 770"/>
                  <a:gd name="T66" fmla="*/ 719 w 996"/>
                  <a:gd name="T67" fmla="*/ 543 h 770"/>
                  <a:gd name="T68" fmla="*/ 727 w 996"/>
                  <a:gd name="T69" fmla="*/ 526 h 770"/>
                  <a:gd name="T70" fmla="*/ 786 w 996"/>
                  <a:gd name="T71" fmla="*/ 535 h 770"/>
                  <a:gd name="T72" fmla="*/ 786 w 996"/>
                  <a:gd name="T73" fmla="*/ 468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96" h="770">
                    <a:moveTo>
                      <a:pt x="995" y="100"/>
                    </a:moveTo>
                    <a:cubicBezTo>
                      <a:pt x="995" y="409"/>
                      <a:pt x="995" y="409"/>
                      <a:pt x="995" y="409"/>
                    </a:cubicBezTo>
                    <a:cubicBezTo>
                      <a:pt x="995" y="409"/>
                      <a:pt x="928" y="426"/>
                      <a:pt x="920" y="426"/>
                    </a:cubicBezTo>
                    <a:cubicBezTo>
                      <a:pt x="903" y="426"/>
                      <a:pt x="861" y="443"/>
                      <a:pt x="836" y="409"/>
                    </a:cubicBezTo>
                    <a:cubicBezTo>
                      <a:pt x="786" y="367"/>
                      <a:pt x="619" y="192"/>
                      <a:pt x="619" y="192"/>
                    </a:cubicBezTo>
                    <a:cubicBezTo>
                      <a:pt x="619" y="192"/>
                      <a:pt x="594" y="167"/>
                      <a:pt x="543" y="192"/>
                    </a:cubicBezTo>
                    <a:cubicBezTo>
                      <a:pt x="502" y="217"/>
                      <a:pt x="443" y="250"/>
                      <a:pt x="418" y="259"/>
                    </a:cubicBezTo>
                    <a:cubicBezTo>
                      <a:pt x="410" y="267"/>
                      <a:pt x="393" y="275"/>
                      <a:pt x="384" y="275"/>
                    </a:cubicBezTo>
                    <a:cubicBezTo>
                      <a:pt x="351" y="275"/>
                      <a:pt x="326" y="242"/>
                      <a:pt x="326" y="209"/>
                    </a:cubicBezTo>
                    <a:cubicBezTo>
                      <a:pt x="326" y="183"/>
                      <a:pt x="343" y="167"/>
                      <a:pt x="360" y="158"/>
                    </a:cubicBezTo>
                    <a:cubicBezTo>
                      <a:pt x="426" y="116"/>
                      <a:pt x="552" y="50"/>
                      <a:pt x="602" y="16"/>
                    </a:cubicBezTo>
                    <a:cubicBezTo>
                      <a:pt x="635" y="0"/>
                      <a:pt x="652" y="0"/>
                      <a:pt x="702" y="33"/>
                    </a:cubicBezTo>
                    <a:cubicBezTo>
                      <a:pt x="752" y="83"/>
                      <a:pt x="803" y="125"/>
                      <a:pt x="803" y="125"/>
                    </a:cubicBezTo>
                    <a:cubicBezTo>
                      <a:pt x="803" y="125"/>
                      <a:pt x="819" y="133"/>
                      <a:pt x="836" y="133"/>
                    </a:cubicBezTo>
                    <a:cubicBezTo>
                      <a:pt x="878" y="125"/>
                      <a:pt x="995" y="100"/>
                      <a:pt x="995" y="100"/>
                    </a:cubicBezTo>
                    <a:close/>
                    <a:moveTo>
                      <a:pt x="334" y="626"/>
                    </a:moveTo>
                    <a:cubicBezTo>
                      <a:pt x="343" y="610"/>
                      <a:pt x="343" y="585"/>
                      <a:pt x="326" y="568"/>
                    </a:cubicBezTo>
                    <a:cubicBezTo>
                      <a:pt x="309" y="551"/>
                      <a:pt x="293" y="551"/>
                      <a:pt x="276" y="551"/>
                    </a:cubicBezTo>
                    <a:cubicBezTo>
                      <a:pt x="276" y="535"/>
                      <a:pt x="276" y="510"/>
                      <a:pt x="259" y="501"/>
                    </a:cubicBezTo>
                    <a:cubicBezTo>
                      <a:pt x="251" y="484"/>
                      <a:pt x="226" y="476"/>
                      <a:pt x="209" y="484"/>
                    </a:cubicBezTo>
                    <a:cubicBezTo>
                      <a:pt x="217" y="468"/>
                      <a:pt x="209" y="443"/>
                      <a:pt x="201" y="426"/>
                    </a:cubicBezTo>
                    <a:cubicBezTo>
                      <a:pt x="176" y="401"/>
                      <a:pt x="134" y="409"/>
                      <a:pt x="109" y="434"/>
                    </a:cubicBezTo>
                    <a:cubicBezTo>
                      <a:pt x="92" y="451"/>
                      <a:pt x="75" y="501"/>
                      <a:pt x="92" y="526"/>
                    </a:cubicBezTo>
                    <a:cubicBezTo>
                      <a:pt x="117" y="551"/>
                      <a:pt x="142" y="535"/>
                      <a:pt x="159" y="535"/>
                    </a:cubicBezTo>
                    <a:cubicBezTo>
                      <a:pt x="159" y="551"/>
                      <a:pt x="142" y="568"/>
                      <a:pt x="159" y="593"/>
                    </a:cubicBezTo>
                    <a:cubicBezTo>
                      <a:pt x="176" y="618"/>
                      <a:pt x="209" y="602"/>
                      <a:pt x="226" y="602"/>
                    </a:cubicBezTo>
                    <a:cubicBezTo>
                      <a:pt x="217" y="618"/>
                      <a:pt x="201" y="643"/>
                      <a:pt x="226" y="668"/>
                    </a:cubicBezTo>
                    <a:cubicBezTo>
                      <a:pt x="242" y="685"/>
                      <a:pt x="276" y="677"/>
                      <a:pt x="293" y="668"/>
                    </a:cubicBezTo>
                    <a:cubicBezTo>
                      <a:pt x="284" y="693"/>
                      <a:pt x="268" y="710"/>
                      <a:pt x="293" y="744"/>
                    </a:cubicBezTo>
                    <a:cubicBezTo>
                      <a:pt x="318" y="769"/>
                      <a:pt x="368" y="752"/>
                      <a:pt x="393" y="727"/>
                    </a:cubicBezTo>
                    <a:cubicBezTo>
                      <a:pt x="418" y="702"/>
                      <a:pt x="418" y="668"/>
                      <a:pt x="393" y="643"/>
                    </a:cubicBezTo>
                    <a:cubicBezTo>
                      <a:pt x="376" y="626"/>
                      <a:pt x="360" y="626"/>
                      <a:pt x="334" y="626"/>
                    </a:cubicBezTo>
                    <a:close/>
                    <a:moveTo>
                      <a:pt x="786" y="468"/>
                    </a:moveTo>
                    <a:cubicBezTo>
                      <a:pt x="610" y="284"/>
                      <a:pt x="694" y="367"/>
                      <a:pt x="594" y="267"/>
                    </a:cubicBezTo>
                    <a:cubicBezTo>
                      <a:pt x="594" y="267"/>
                      <a:pt x="569" y="234"/>
                      <a:pt x="527" y="259"/>
                    </a:cubicBezTo>
                    <a:cubicBezTo>
                      <a:pt x="502" y="267"/>
                      <a:pt x="468" y="284"/>
                      <a:pt x="443" y="301"/>
                    </a:cubicBezTo>
                    <a:cubicBezTo>
                      <a:pt x="418" y="309"/>
                      <a:pt x="393" y="317"/>
                      <a:pt x="384" y="317"/>
                    </a:cubicBezTo>
                    <a:cubicBezTo>
                      <a:pt x="326" y="317"/>
                      <a:pt x="284" y="267"/>
                      <a:pt x="284" y="217"/>
                    </a:cubicBezTo>
                    <a:cubicBezTo>
                      <a:pt x="284" y="175"/>
                      <a:pt x="301" y="142"/>
                      <a:pt x="334" y="125"/>
                    </a:cubicBezTo>
                    <a:cubicBezTo>
                      <a:pt x="368" y="100"/>
                      <a:pt x="460" y="50"/>
                      <a:pt x="460" y="50"/>
                    </a:cubicBezTo>
                    <a:cubicBezTo>
                      <a:pt x="460" y="50"/>
                      <a:pt x="435" y="8"/>
                      <a:pt x="376" y="8"/>
                    </a:cubicBezTo>
                    <a:cubicBezTo>
                      <a:pt x="309" y="8"/>
                      <a:pt x="184" y="100"/>
                      <a:pt x="184" y="100"/>
                    </a:cubicBezTo>
                    <a:cubicBezTo>
                      <a:pt x="184" y="100"/>
                      <a:pt x="150" y="116"/>
                      <a:pt x="100" y="10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0" y="426"/>
                      <a:pt x="25" y="434"/>
                      <a:pt x="50" y="443"/>
                    </a:cubicBezTo>
                    <a:cubicBezTo>
                      <a:pt x="59" y="426"/>
                      <a:pt x="67" y="409"/>
                      <a:pt x="83" y="392"/>
                    </a:cubicBezTo>
                    <a:cubicBezTo>
                      <a:pt x="125" y="351"/>
                      <a:pt x="192" y="351"/>
                      <a:pt x="234" y="392"/>
                    </a:cubicBezTo>
                    <a:cubicBezTo>
                      <a:pt x="242" y="409"/>
                      <a:pt x="251" y="417"/>
                      <a:pt x="251" y="434"/>
                    </a:cubicBezTo>
                    <a:cubicBezTo>
                      <a:pt x="268" y="443"/>
                      <a:pt x="284" y="451"/>
                      <a:pt x="293" y="468"/>
                    </a:cubicBezTo>
                    <a:cubicBezTo>
                      <a:pt x="309" y="476"/>
                      <a:pt x="318" y="493"/>
                      <a:pt x="318" y="510"/>
                    </a:cubicBezTo>
                    <a:cubicBezTo>
                      <a:pt x="334" y="510"/>
                      <a:pt x="351" y="518"/>
                      <a:pt x="360" y="535"/>
                    </a:cubicBezTo>
                    <a:cubicBezTo>
                      <a:pt x="376" y="551"/>
                      <a:pt x="384" y="568"/>
                      <a:pt x="384" y="585"/>
                    </a:cubicBezTo>
                    <a:cubicBezTo>
                      <a:pt x="401" y="585"/>
                      <a:pt x="418" y="593"/>
                      <a:pt x="426" y="610"/>
                    </a:cubicBezTo>
                    <a:cubicBezTo>
                      <a:pt x="451" y="635"/>
                      <a:pt x="460" y="668"/>
                      <a:pt x="451" y="702"/>
                    </a:cubicBezTo>
                    <a:cubicBezTo>
                      <a:pt x="460" y="702"/>
                      <a:pt x="468" y="718"/>
                      <a:pt x="477" y="727"/>
                    </a:cubicBezTo>
                    <a:cubicBezTo>
                      <a:pt x="493" y="744"/>
                      <a:pt x="527" y="744"/>
                      <a:pt x="543" y="727"/>
                    </a:cubicBezTo>
                    <a:cubicBezTo>
                      <a:pt x="560" y="710"/>
                      <a:pt x="560" y="677"/>
                      <a:pt x="543" y="660"/>
                    </a:cubicBezTo>
                    <a:lnTo>
                      <a:pt x="535" y="660"/>
                    </a:lnTo>
                    <a:cubicBezTo>
                      <a:pt x="485" y="602"/>
                      <a:pt x="477" y="593"/>
                      <a:pt x="485" y="585"/>
                    </a:cubicBezTo>
                    <a:cubicBezTo>
                      <a:pt x="493" y="585"/>
                      <a:pt x="502" y="593"/>
                      <a:pt x="560" y="660"/>
                    </a:cubicBezTo>
                    <a:cubicBezTo>
                      <a:pt x="569" y="668"/>
                      <a:pt x="569" y="668"/>
                      <a:pt x="569" y="668"/>
                    </a:cubicBezTo>
                    <a:cubicBezTo>
                      <a:pt x="585" y="685"/>
                      <a:pt x="610" y="685"/>
                      <a:pt x="627" y="668"/>
                    </a:cubicBezTo>
                    <a:cubicBezTo>
                      <a:pt x="644" y="652"/>
                      <a:pt x="644" y="618"/>
                      <a:pt x="627" y="602"/>
                    </a:cubicBezTo>
                    <a:cubicBezTo>
                      <a:pt x="569" y="535"/>
                      <a:pt x="560" y="526"/>
                      <a:pt x="560" y="518"/>
                    </a:cubicBezTo>
                    <a:cubicBezTo>
                      <a:pt x="569" y="518"/>
                      <a:pt x="594" y="551"/>
                      <a:pt x="652" y="610"/>
                    </a:cubicBezTo>
                    <a:cubicBezTo>
                      <a:pt x="669" y="626"/>
                      <a:pt x="702" y="626"/>
                      <a:pt x="719" y="610"/>
                    </a:cubicBezTo>
                    <a:cubicBezTo>
                      <a:pt x="727" y="593"/>
                      <a:pt x="736" y="568"/>
                      <a:pt x="719" y="543"/>
                    </a:cubicBezTo>
                    <a:cubicBezTo>
                      <a:pt x="644" y="468"/>
                      <a:pt x="644" y="468"/>
                      <a:pt x="652" y="459"/>
                    </a:cubicBezTo>
                    <a:lnTo>
                      <a:pt x="727" y="526"/>
                    </a:lnTo>
                    <a:cubicBezTo>
                      <a:pt x="727" y="535"/>
                      <a:pt x="727" y="535"/>
                      <a:pt x="727" y="535"/>
                    </a:cubicBezTo>
                    <a:cubicBezTo>
                      <a:pt x="744" y="551"/>
                      <a:pt x="769" y="551"/>
                      <a:pt x="786" y="535"/>
                    </a:cubicBezTo>
                    <a:cubicBezTo>
                      <a:pt x="803" y="510"/>
                      <a:pt x="803" y="484"/>
                      <a:pt x="786" y="468"/>
                    </a:cubicBezTo>
                    <a:close/>
                    <a:moveTo>
                      <a:pt x="786" y="468"/>
                    </a:moveTo>
                    <a:lnTo>
                      <a:pt x="786" y="46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28" name="文本框 22"/>
              <p:cNvSpPr txBox="1"/>
              <p:nvPr/>
            </p:nvSpPr>
            <p:spPr>
              <a:xfrm>
                <a:off x="5205936" y="4110467"/>
                <a:ext cx="5167838" cy="333412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Autofit/>
              </a:bodyPr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禁止因任何原因私自拆除吊顶吊杆，禁止私自在吊顶吊杆上增加其他荷载。</a:t>
                </a:r>
                <a:endParaRPr lang="zh-CN" altLang="en-US" sz="1600" b="1" dirty="0" smtClean="0">
                  <a:solidFill>
                    <a:schemeClr val="accent3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680410" y="4893568"/>
              <a:ext cx="4958741" cy="662956"/>
              <a:chOff x="4680410" y="4865522"/>
              <a:chExt cx="4958741" cy="662956"/>
            </a:xfrm>
          </p:grpSpPr>
          <p:sp>
            <p:nvSpPr>
              <p:cNvPr id="21" name="任意多边形 20"/>
              <p:cNvSpPr>
                <a:spLocks noChangeAspect="1"/>
              </p:cNvSpPr>
              <p:nvPr/>
            </p:nvSpPr>
            <p:spPr bwMode="auto">
              <a:xfrm>
                <a:off x="4680410" y="4865522"/>
                <a:ext cx="511397" cy="662956"/>
              </a:xfrm>
              <a:custGeom>
                <a:avLst/>
                <a:gdLst>
                  <a:gd name="T0" fmla="*/ 719 w 1222"/>
                  <a:gd name="T1" fmla="*/ 1338 h 1581"/>
                  <a:gd name="T2" fmla="*/ 686 w 1222"/>
                  <a:gd name="T3" fmla="*/ 1221 h 1581"/>
                  <a:gd name="T4" fmla="*/ 686 w 1222"/>
                  <a:gd name="T5" fmla="*/ 359 h 1581"/>
                  <a:gd name="T6" fmla="*/ 719 w 1222"/>
                  <a:gd name="T7" fmla="*/ 243 h 1581"/>
                  <a:gd name="T8" fmla="*/ 17 w 1222"/>
                  <a:gd name="T9" fmla="*/ 460 h 1581"/>
                  <a:gd name="T10" fmla="*/ 0 w 1222"/>
                  <a:gd name="T11" fmla="*/ 794 h 1581"/>
                  <a:gd name="T12" fmla="*/ 17 w 1222"/>
                  <a:gd name="T13" fmla="*/ 1120 h 1581"/>
                  <a:gd name="T14" fmla="*/ 502 w 1222"/>
                  <a:gd name="T15" fmla="*/ 1530 h 1581"/>
                  <a:gd name="T16" fmla="*/ 493 w 1222"/>
                  <a:gd name="T17" fmla="*/ 1112 h 1581"/>
                  <a:gd name="T18" fmla="*/ 284 w 1222"/>
                  <a:gd name="T19" fmla="*/ 1120 h 1581"/>
                  <a:gd name="T20" fmla="*/ 284 w 1222"/>
                  <a:gd name="T21" fmla="*/ 794 h 1581"/>
                  <a:gd name="T22" fmla="*/ 284 w 1222"/>
                  <a:gd name="T23" fmla="*/ 460 h 1581"/>
                  <a:gd name="T24" fmla="*/ 493 w 1222"/>
                  <a:gd name="T25" fmla="*/ 468 h 1581"/>
                  <a:gd name="T26" fmla="*/ 502 w 1222"/>
                  <a:gd name="T27" fmla="*/ 58 h 1581"/>
                  <a:gd name="T28" fmla="*/ 17 w 1222"/>
                  <a:gd name="T29" fmla="*/ 460 h 1581"/>
                  <a:gd name="T30" fmla="*/ 602 w 1222"/>
                  <a:gd name="T31" fmla="*/ 911 h 1581"/>
                  <a:gd name="T32" fmla="*/ 493 w 1222"/>
                  <a:gd name="T33" fmla="*/ 861 h 1581"/>
                  <a:gd name="T34" fmla="*/ 543 w 1222"/>
                  <a:gd name="T35" fmla="*/ 828 h 1581"/>
                  <a:gd name="T36" fmla="*/ 610 w 1222"/>
                  <a:gd name="T37" fmla="*/ 778 h 1581"/>
                  <a:gd name="T38" fmla="*/ 627 w 1222"/>
                  <a:gd name="T39" fmla="*/ 660 h 1581"/>
                  <a:gd name="T40" fmla="*/ 476 w 1222"/>
                  <a:gd name="T41" fmla="*/ 677 h 1581"/>
                  <a:gd name="T42" fmla="*/ 510 w 1222"/>
                  <a:gd name="T43" fmla="*/ 736 h 1581"/>
                  <a:gd name="T44" fmla="*/ 560 w 1222"/>
                  <a:gd name="T45" fmla="*/ 677 h 1581"/>
                  <a:gd name="T46" fmla="*/ 585 w 1222"/>
                  <a:gd name="T47" fmla="*/ 719 h 1581"/>
                  <a:gd name="T48" fmla="*/ 502 w 1222"/>
                  <a:gd name="T49" fmla="*/ 803 h 1581"/>
                  <a:gd name="T50" fmla="*/ 410 w 1222"/>
                  <a:gd name="T51" fmla="*/ 911 h 1581"/>
                  <a:gd name="T52" fmla="*/ 819 w 1222"/>
                  <a:gd name="T53" fmla="*/ 811 h 1581"/>
                  <a:gd name="T54" fmla="*/ 794 w 1222"/>
                  <a:gd name="T55" fmla="*/ 635 h 1581"/>
                  <a:gd name="T56" fmla="*/ 644 w 1222"/>
                  <a:gd name="T57" fmla="*/ 853 h 1581"/>
                  <a:gd name="T58" fmla="*/ 744 w 1222"/>
                  <a:gd name="T59" fmla="*/ 911 h 1581"/>
                  <a:gd name="T60" fmla="*/ 803 w 1222"/>
                  <a:gd name="T61" fmla="*/ 853 h 1581"/>
                  <a:gd name="T62" fmla="*/ 844 w 1222"/>
                  <a:gd name="T63" fmla="*/ 811 h 1581"/>
                  <a:gd name="T64" fmla="*/ 786 w 1222"/>
                  <a:gd name="T65" fmla="*/ 686 h 1581"/>
                  <a:gd name="T66" fmla="*/ 694 w 1222"/>
                  <a:gd name="T67" fmla="*/ 811 h 1581"/>
                  <a:gd name="T68" fmla="*/ 694 w 1222"/>
                  <a:gd name="T69" fmla="*/ 811 h 1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22" h="1581">
                    <a:moveTo>
                      <a:pt x="1221" y="794"/>
                    </a:moveTo>
                    <a:cubicBezTo>
                      <a:pt x="1221" y="1079"/>
                      <a:pt x="995" y="1313"/>
                      <a:pt x="719" y="1338"/>
                    </a:cubicBezTo>
                    <a:cubicBezTo>
                      <a:pt x="719" y="1329"/>
                      <a:pt x="711" y="1313"/>
                      <a:pt x="711" y="1296"/>
                    </a:cubicBezTo>
                    <a:cubicBezTo>
                      <a:pt x="711" y="1296"/>
                      <a:pt x="702" y="1262"/>
                      <a:pt x="686" y="1221"/>
                    </a:cubicBezTo>
                    <a:cubicBezTo>
                      <a:pt x="911" y="1212"/>
                      <a:pt x="1095" y="1028"/>
                      <a:pt x="1095" y="794"/>
                    </a:cubicBezTo>
                    <a:cubicBezTo>
                      <a:pt x="1095" y="560"/>
                      <a:pt x="911" y="368"/>
                      <a:pt x="686" y="359"/>
                    </a:cubicBezTo>
                    <a:cubicBezTo>
                      <a:pt x="702" y="326"/>
                      <a:pt x="711" y="293"/>
                      <a:pt x="711" y="284"/>
                    </a:cubicBezTo>
                    <a:cubicBezTo>
                      <a:pt x="711" y="276"/>
                      <a:pt x="719" y="259"/>
                      <a:pt x="719" y="243"/>
                    </a:cubicBezTo>
                    <a:cubicBezTo>
                      <a:pt x="995" y="267"/>
                      <a:pt x="1221" y="510"/>
                      <a:pt x="1221" y="794"/>
                    </a:cubicBezTo>
                    <a:close/>
                    <a:moveTo>
                      <a:pt x="17" y="460"/>
                    </a:moveTo>
                    <a:cubicBezTo>
                      <a:pt x="8" y="568"/>
                      <a:pt x="0" y="677"/>
                      <a:pt x="0" y="786"/>
                    </a:cubicBezTo>
                    <a:lnTo>
                      <a:pt x="0" y="794"/>
                    </a:lnTo>
                    <a:lnTo>
                      <a:pt x="0" y="803"/>
                    </a:lnTo>
                    <a:cubicBezTo>
                      <a:pt x="0" y="911"/>
                      <a:pt x="8" y="1012"/>
                      <a:pt x="17" y="1120"/>
                    </a:cubicBezTo>
                    <a:cubicBezTo>
                      <a:pt x="42" y="1396"/>
                      <a:pt x="259" y="1580"/>
                      <a:pt x="468" y="1538"/>
                    </a:cubicBezTo>
                    <a:cubicBezTo>
                      <a:pt x="485" y="1530"/>
                      <a:pt x="493" y="1530"/>
                      <a:pt x="502" y="1530"/>
                    </a:cubicBezTo>
                    <a:cubicBezTo>
                      <a:pt x="552" y="1505"/>
                      <a:pt x="594" y="1471"/>
                      <a:pt x="644" y="1438"/>
                    </a:cubicBezTo>
                    <a:cubicBezTo>
                      <a:pt x="702" y="1396"/>
                      <a:pt x="569" y="1070"/>
                      <a:pt x="493" y="1112"/>
                    </a:cubicBezTo>
                    <a:cubicBezTo>
                      <a:pt x="460" y="1129"/>
                      <a:pt x="376" y="1196"/>
                      <a:pt x="343" y="1196"/>
                    </a:cubicBezTo>
                    <a:cubicBezTo>
                      <a:pt x="309" y="1204"/>
                      <a:pt x="293" y="1162"/>
                      <a:pt x="284" y="1120"/>
                    </a:cubicBezTo>
                    <a:cubicBezTo>
                      <a:pt x="276" y="1028"/>
                      <a:pt x="284" y="903"/>
                      <a:pt x="284" y="803"/>
                    </a:cubicBezTo>
                    <a:cubicBezTo>
                      <a:pt x="284" y="794"/>
                      <a:pt x="284" y="794"/>
                      <a:pt x="284" y="794"/>
                    </a:cubicBezTo>
                    <a:cubicBezTo>
                      <a:pt x="284" y="786"/>
                      <a:pt x="284" y="786"/>
                      <a:pt x="284" y="786"/>
                    </a:cubicBezTo>
                    <a:cubicBezTo>
                      <a:pt x="284" y="677"/>
                      <a:pt x="276" y="560"/>
                      <a:pt x="284" y="460"/>
                    </a:cubicBezTo>
                    <a:cubicBezTo>
                      <a:pt x="293" y="426"/>
                      <a:pt x="309" y="385"/>
                      <a:pt x="343" y="385"/>
                    </a:cubicBezTo>
                    <a:cubicBezTo>
                      <a:pt x="376" y="393"/>
                      <a:pt x="460" y="452"/>
                      <a:pt x="493" y="468"/>
                    </a:cubicBezTo>
                    <a:cubicBezTo>
                      <a:pt x="569" y="510"/>
                      <a:pt x="702" y="184"/>
                      <a:pt x="644" y="142"/>
                    </a:cubicBezTo>
                    <a:cubicBezTo>
                      <a:pt x="594" y="117"/>
                      <a:pt x="552" y="75"/>
                      <a:pt x="502" y="58"/>
                    </a:cubicBezTo>
                    <a:cubicBezTo>
                      <a:pt x="493" y="50"/>
                      <a:pt x="485" y="50"/>
                      <a:pt x="468" y="50"/>
                    </a:cubicBezTo>
                    <a:cubicBezTo>
                      <a:pt x="259" y="0"/>
                      <a:pt x="42" y="184"/>
                      <a:pt x="17" y="460"/>
                    </a:cubicBezTo>
                    <a:close/>
                    <a:moveTo>
                      <a:pt x="410" y="911"/>
                    </a:moveTo>
                    <a:cubicBezTo>
                      <a:pt x="602" y="911"/>
                      <a:pt x="602" y="911"/>
                      <a:pt x="602" y="911"/>
                    </a:cubicBezTo>
                    <a:cubicBezTo>
                      <a:pt x="610" y="861"/>
                      <a:pt x="610" y="861"/>
                      <a:pt x="610" y="861"/>
                    </a:cubicBezTo>
                    <a:cubicBezTo>
                      <a:pt x="493" y="861"/>
                      <a:pt x="493" y="861"/>
                      <a:pt x="493" y="861"/>
                    </a:cubicBezTo>
                    <a:cubicBezTo>
                      <a:pt x="493" y="861"/>
                      <a:pt x="502" y="853"/>
                      <a:pt x="510" y="853"/>
                    </a:cubicBezTo>
                    <a:cubicBezTo>
                      <a:pt x="510" y="845"/>
                      <a:pt x="527" y="836"/>
                      <a:pt x="543" y="828"/>
                    </a:cubicBezTo>
                    <a:cubicBezTo>
                      <a:pt x="569" y="811"/>
                      <a:pt x="569" y="811"/>
                      <a:pt x="569" y="811"/>
                    </a:cubicBezTo>
                    <a:cubicBezTo>
                      <a:pt x="585" y="803"/>
                      <a:pt x="602" y="786"/>
                      <a:pt x="610" y="778"/>
                    </a:cubicBezTo>
                    <a:cubicBezTo>
                      <a:pt x="627" y="761"/>
                      <a:pt x="635" y="744"/>
                      <a:pt x="644" y="719"/>
                    </a:cubicBezTo>
                    <a:cubicBezTo>
                      <a:pt x="652" y="694"/>
                      <a:pt x="644" y="677"/>
                      <a:pt x="627" y="660"/>
                    </a:cubicBezTo>
                    <a:cubicBezTo>
                      <a:pt x="619" y="644"/>
                      <a:pt x="594" y="635"/>
                      <a:pt x="569" y="635"/>
                    </a:cubicBezTo>
                    <a:cubicBezTo>
                      <a:pt x="527" y="635"/>
                      <a:pt x="502" y="644"/>
                      <a:pt x="476" y="677"/>
                    </a:cubicBezTo>
                    <a:cubicBezTo>
                      <a:pt x="468" y="686"/>
                      <a:pt x="460" y="711"/>
                      <a:pt x="452" y="736"/>
                    </a:cubicBezTo>
                    <a:cubicBezTo>
                      <a:pt x="510" y="736"/>
                      <a:pt x="510" y="736"/>
                      <a:pt x="510" y="736"/>
                    </a:cubicBezTo>
                    <a:cubicBezTo>
                      <a:pt x="510" y="719"/>
                      <a:pt x="518" y="702"/>
                      <a:pt x="518" y="694"/>
                    </a:cubicBezTo>
                    <a:cubicBezTo>
                      <a:pt x="527" y="686"/>
                      <a:pt x="543" y="677"/>
                      <a:pt x="560" y="677"/>
                    </a:cubicBezTo>
                    <a:cubicBezTo>
                      <a:pt x="569" y="677"/>
                      <a:pt x="577" y="686"/>
                      <a:pt x="585" y="694"/>
                    </a:cubicBezTo>
                    <a:cubicBezTo>
                      <a:pt x="585" y="702"/>
                      <a:pt x="594" y="711"/>
                      <a:pt x="585" y="719"/>
                    </a:cubicBezTo>
                    <a:cubicBezTo>
                      <a:pt x="585" y="736"/>
                      <a:pt x="577" y="744"/>
                      <a:pt x="560" y="761"/>
                    </a:cubicBezTo>
                    <a:cubicBezTo>
                      <a:pt x="552" y="769"/>
                      <a:pt x="535" y="778"/>
                      <a:pt x="502" y="803"/>
                    </a:cubicBezTo>
                    <a:cubicBezTo>
                      <a:pt x="468" y="819"/>
                      <a:pt x="452" y="836"/>
                      <a:pt x="435" y="861"/>
                    </a:cubicBezTo>
                    <a:cubicBezTo>
                      <a:pt x="426" y="878"/>
                      <a:pt x="418" y="895"/>
                      <a:pt x="410" y="911"/>
                    </a:cubicBezTo>
                    <a:close/>
                    <a:moveTo>
                      <a:pt x="844" y="811"/>
                    </a:moveTo>
                    <a:cubicBezTo>
                      <a:pt x="819" y="811"/>
                      <a:pt x="819" y="811"/>
                      <a:pt x="819" y="811"/>
                    </a:cubicBezTo>
                    <a:cubicBezTo>
                      <a:pt x="853" y="635"/>
                      <a:pt x="853" y="635"/>
                      <a:pt x="853" y="635"/>
                    </a:cubicBezTo>
                    <a:cubicBezTo>
                      <a:pt x="794" y="635"/>
                      <a:pt x="794" y="635"/>
                      <a:pt x="794" y="635"/>
                    </a:cubicBezTo>
                    <a:cubicBezTo>
                      <a:pt x="652" y="803"/>
                      <a:pt x="652" y="803"/>
                      <a:pt x="652" y="803"/>
                    </a:cubicBezTo>
                    <a:cubicBezTo>
                      <a:pt x="644" y="853"/>
                      <a:pt x="644" y="853"/>
                      <a:pt x="644" y="853"/>
                    </a:cubicBezTo>
                    <a:cubicBezTo>
                      <a:pt x="753" y="853"/>
                      <a:pt x="753" y="853"/>
                      <a:pt x="753" y="853"/>
                    </a:cubicBezTo>
                    <a:cubicBezTo>
                      <a:pt x="744" y="911"/>
                      <a:pt x="744" y="911"/>
                      <a:pt x="744" y="911"/>
                    </a:cubicBezTo>
                    <a:cubicBezTo>
                      <a:pt x="794" y="911"/>
                      <a:pt x="794" y="911"/>
                      <a:pt x="794" y="911"/>
                    </a:cubicBezTo>
                    <a:cubicBezTo>
                      <a:pt x="803" y="853"/>
                      <a:pt x="803" y="853"/>
                      <a:pt x="803" y="853"/>
                    </a:cubicBezTo>
                    <a:cubicBezTo>
                      <a:pt x="836" y="853"/>
                      <a:pt x="836" y="853"/>
                      <a:pt x="836" y="853"/>
                    </a:cubicBezTo>
                    <a:lnTo>
                      <a:pt x="844" y="811"/>
                    </a:lnTo>
                    <a:close/>
                    <a:moveTo>
                      <a:pt x="694" y="811"/>
                    </a:moveTo>
                    <a:cubicBezTo>
                      <a:pt x="786" y="686"/>
                      <a:pt x="786" y="686"/>
                      <a:pt x="786" y="686"/>
                    </a:cubicBezTo>
                    <a:cubicBezTo>
                      <a:pt x="761" y="811"/>
                      <a:pt x="761" y="811"/>
                      <a:pt x="761" y="811"/>
                    </a:cubicBezTo>
                    <a:lnTo>
                      <a:pt x="694" y="811"/>
                    </a:lnTo>
                    <a:close/>
                    <a:moveTo>
                      <a:pt x="694" y="811"/>
                    </a:moveTo>
                    <a:lnTo>
                      <a:pt x="694" y="8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23" name="文本框 20"/>
              <p:cNvSpPr txBox="1"/>
              <p:nvPr/>
            </p:nvSpPr>
            <p:spPr>
              <a:xfrm>
                <a:off x="5196827" y="5063698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Autofit/>
              </a:bodyPr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铝蜂窝复合盲板切割的非标盲板，严格按照测量1块盲板，</a:t>
                </a:r>
                <a:endPara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切割1块盲板的原则安装非标盲板，禁止为赶进度批量切割非标盲板和安装。</a:t>
                </a:r>
                <a:endParaRPr lang="zh-CN" altLang="en-US" sz="1600" b="1" dirty="0" smtClean="0">
                  <a:solidFill>
                    <a:schemeClr val="accent4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sp>
          <p:nvSpPr>
            <p:cNvPr id="15" name="任意多边形 14"/>
            <p:cNvSpPr/>
            <p:nvPr/>
          </p:nvSpPr>
          <p:spPr bwMode="auto">
            <a:xfrm rot="16200000">
              <a:off x="2028512" y="5523510"/>
              <a:ext cx="1143317" cy="114524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680410" y="5881333"/>
              <a:ext cx="7768570" cy="662956"/>
              <a:chOff x="4680410" y="4865522"/>
              <a:chExt cx="7768570" cy="662956"/>
            </a:xfrm>
          </p:grpSpPr>
          <p:sp>
            <p:nvSpPr>
              <p:cNvPr id="17" name="任意多边形 16"/>
              <p:cNvSpPr>
                <a:spLocks noChangeAspect="1"/>
              </p:cNvSpPr>
              <p:nvPr/>
            </p:nvSpPr>
            <p:spPr bwMode="auto">
              <a:xfrm>
                <a:off x="4680410" y="4865522"/>
                <a:ext cx="511397" cy="662956"/>
              </a:xfrm>
              <a:custGeom>
                <a:avLst/>
                <a:gdLst>
                  <a:gd name="T0" fmla="*/ 719 w 1222"/>
                  <a:gd name="T1" fmla="*/ 1338 h 1581"/>
                  <a:gd name="T2" fmla="*/ 686 w 1222"/>
                  <a:gd name="T3" fmla="*/ 1221 h 1581"/>
                  <a:gd name="T4" fmla="*/ 686 w 1222"/>
                  <a:gd name="T5" fmla="*/ 359 h 1581"/>
                  <a:gd name="T6" fmla="*/ 719 w 1222"/>
                  <a:gd name="T7" fmla="*/ 243 h 1581"/>
                  <a:gd name="T8" fmla="*/ 17 w 1222"/>
                  <a:gd name="T9" fmla="*/ 460 h 1581"/>
                  <a:gd name="T10" fmla="*/ 0 w 1222"/>
                  <a:gd name="T11" fmla="*/ 794 h 1581"/>
                  <a:gd name="T12" fmla="*/ 17 w 1222"/>
                  <a:gd name="T13" fmla="*/ 1120 h 1581"/>
                  <a:gd name="T14" fmla="*/ 502 w 1222"/>
                  <a:gd name="T15" fmla="*/ 1530 h 1581"/>
                  <a:gd name="T16" fmla="*/ 493 w 1222"/>
                  <a:gd name="T17" fmla="*/ 1112 h 1581"/>
                  <a:gd name="T18" fmla="*/ 284 w 1222"/>
                  <a:gd name="T19" fmla="*/ 1120 h 1581"/>
                  <a:gd name="T20" fmla="*/ 284 w 1222"/>
                  <a:gd name="T21" fmla="*/ 794 h 1581"/>
                  <a:gd name="T22" fmla="*/ 284 w 1222"/>
                  <a:gd name="T23" fmla="*/ 460 h 1581"/>
                  <a:gd name="T24" fmla="*/ 493 w 1222"/>
                  <a:gd name="T25" fmla="*/ 468 h 1581"/>
                  <a:gd name="T26" fmla="*/ 502 w 1222"/>
                  <a:gd name="T27" fmla="*/ 58 h 1581"/>
                  <a:gd name="T28" fmla="*/ 17 w 1222"/>
                  <a:gd name="T29" fmla="*/ 460 h 1581"/>
                  <a:gd name="T30" fmla="*/ 602 w 1222"/>
                  <a:gd name="T31" fmla="*/ 911 h 1581"/>
                  <a:gd name="T32" fmla="*/ 493 w 1222"/>
                  <a:gd name="T33" fmla="*/ 861 h 1581"/>
                  <a:gd name="T34" fmla="*/ 543 w 1222"/>
                  <a:gd name="T35" fmla="*/ 828 h 1581"/>
                  <a:gd name="T36" fmla="*/ 610 w 1222"/>
                  <a:gd name="T37" fmla="*/ 778 h 1581"/>
                  <a:gd name="T38" fmla="*/ 627 w 1222"/>
                  <a:gd name="T39" fmla="*/ 660 h 1581"/>
                  <a:gd name="T40" fmla="*/ 476 w 1222"/>
                  <a:gd name="T41" fmla="*/ 677 h 1581"/>
                  <a:gd name="T42" fmla="*/ 510 w 1222"/>
                  <a:gd name="T43" fmla="*/ 736 h 1581"/>
                  <a:gd name="T44" fmla="*/ 560 w 1222"/>
                  <a:gd name="T45" fmla="*/ 677 h 1581"/>
                  <a:gd name="T46" fmla="*/ 585 w 1222"/>
                  <a:gd name="T47" fmla="*/ 719 h 1581"/>
                  <a:gd name="T48" fmla="*/ 502 w 1222"/>
                  <a:gd name="T49" fmla="*/ 803 h 1581"/>
                  <a:gd name="T50" fmla="*/ 410 w 1222"/>
                  <a:gd name="T51" fmla="*/ 911 h 1581"/>
                  <a:gd name="T52" fmla="*/ 819 w 1222"/>
                  <a:gd name="T53" fmla="*/ 811 h 1581"/>
                  <a:gd name="T54" fmla="*/ 794 w 1222"/>
                  <a:gd name="T55" fmla="*/ 635 h 1581"/>
                  <a:gd name="T56" fmla="*/ 644 w 1222"/>
                  <a:gd name="T57" fmla="*/ 853 h 1581"/>
                  <a:gd name="T58" fmla="*/ 744 w 1222"/>
                  <a:gd name="T59" fmla="*/ 911 h 1581"/>
                  <a:gd name="T60" fmla="*/ 803 w 1222"/>
                  <a:gd name="T61" fmla="*/ 853 h 1581"/>
                  <a:gd name="T62" fmla="*/ 844 w 1222"/>
                  <a:gd name="T63" fmla="*/ 811 h 1581"/>
                  <a:gd name="T64" fmla="*/ 786 w 1222"/>
                  <a:gd name="T65" fmla="*/ 686 h 1581"/>
                  <a:gd name="T66" fmla="*/ 694 w 1222"/>
                  <a:gd name="T67" fmla="*/ 811 h 1581"/>
                  <a:gd name="T68" fmla="*/ 694 w 1222"/>
                  <a:gd name="T69" fmla="*/ 811 h 1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22" h="1581">
                    <a:moveTo>
                      <a:pt x="1221" y="794"/>
                    </a:moveTo>
                    <a:cubicBezTo>
                      <a:pt x="1221" y="1079"/>
                      <a:pt x="995" y="1313"/>
                      <a:pt x="719" y="1338"/>
                    </a:cubicBezTo>
                    <a:cubicBezTo>
                      <a:pt x="719" y="1329"/>
                      <a:pt x="711" y="1313"/>
                      <a:pt x="711" y="1296"/>
                    </a:cubicBezTo>
                    <a:cubicBezTo>
                      <a:pt x="711" y="1296"/>
                      <a:pt x="702" y="1262"/>
                      <a:pt x="686" y="1221"/>
                    </a:cubicBezTo>
                    <a:cubicBezTo>
                      <a:pt x="911" y="1212"/>
                      <a:pt x="1095" y="1028"/>
                      <a:pt x="1095" y="794"/>
                    </a:cubicBezTo>
                    <a:cubicBezTo>
                      <a:pt x="1095" y="560"/>
                      <a:pt x="911" y="368"/>
                      <a:pt x="686" y="359"/>
                    </a:cubicBezTo>
                    <a:cubicBezTo>
                      <a:pt x="702" y="326"/>
                      <a:pt x="711" y="293"/>
                      <a:pt x="711" y="284"/>
                    </a:cubicBezTo>
                    <a:cubicBezTo>
                      <a:pt x="711" y="276"/>
                      <a:pt x="719" y="259"/>
                      <a:pt x="719" y="243"/>
                    </a:cubicBezTo>
                    <a:cubicBezTo>
                      <a:pt x="995" y="267"/>
                      <a:pt x="1221" y="510"/>
                      <a:pt x="1221" y="794"/>
                    </a:cubicBezTo>
                    <a:close/>
                    <a:moveTo>
                      <a:pt x="17" y="460"/>
                    </a:moveTo>
                    <a:cubicBezTo>
                      <a:pt x="8" y="568"/>
                      <a:pt x="0" y="677"/>
                      <a:pt x="0" y="786"/>
                    </a:cubicBezTo>
                    <a:lnTo>
                      <a:pt x="0" y="794"/>
                    </a:lnTo>
                    <a:lnTo>
                      <a:pt x="0" y="803"/>
                    </a:lnTo>
                    <a:cubicBezTo>
                      <a:pt x="0" y="911"/>
                      <a:pt x="8" y="1012"/>
                      <a:pt x="17" y="1120"/>
                    </a:cubicBezTo>
                    <a:cubicBezTo>
                      <a:pt x="42" y="1396"/>
                      <a:pt x="259" y="1580"/>
                      <a:pt x="468" y="1538"/>
                    </a:cubicBezTo>
                    <a:cubicBezTo>
                      <a:pt x="485" y="1530"/>
                      <a:pt x="493" y="1530"/>
                      <a:pt x="502" y="1530"/>
                    </a:cubicBezTo>
                    <a:cubicBezTo>
                      <a:pt x="552" y="1505"/>
                      <a:pt x="594" y="1471"/>
                      <a:pt x="644" y="1438"/>
                    </a:cubicBezTo>
                    <a:cubicBezTo>
                      <a:pt x="702" y="1396"/>
                      <a:pt x="569" y="1070"/>
                      <a:pt x="493" y="1112"/>
                    </a:cubicBezTo>
                    <a:cubicBezTo>
                      <a:pt x="460" y="1129"/>
                      <a:pt x="376" y="1196"/>
                      <a:pt x="343" y="1196"/>
                    </a:cubicBezTo>
                    <a:cubicBezTo>
                      <a:pt x="309" y="1204"/>
                      <a:pt x="293" y="1162"/>
                      <a:pt x="284" y="1120"/>
                    </a:cubicBezTo>
                    <a:cubicBezTo>
                      <a:pt x="276" y="1028"/>
                      <a:pt x="284" y="903"/>
                      <a:pt x="284" y="803"/>
                    </a:cubicBezTo>
                    <a:cubicBezTo>
                      <a:pt x="284" y="794"/>
                      <a:pt x="284" y="794"/>
                      <a:pt x="284" y="794"/>
                    </a:cubicBezTo>
                    <a:cubicBezTo>
                      <a:pt x="284" y="786"/>
                      <a:pt x="284" y="786"/>
                      <a:pt x="284" y="786"/>
                    </a:cubicBezTo>
                    <a:cubicBezTo>
                      <a:pt x="284" y="677"/>
                      <a:pt x="276" y="560"/>
                      <a:pt x="284" y="460"/>
                    </a:cubicBezTo>
                    <a:cubicBezTo>
                      <a:pt x="293" y="426"/>
                      <a:pt x="309" y="385"/>
                      <a:pt x="343" y="385"/>
                    </a:cubicBezTo>
                    <a:cubicBezTo>
                      <a:pt x="376" y="393"/>
                      <a:pt x="460" y="452"/>
                      <a:pt x="493" y="468"/>
                    </a:cubicBezTo>
                    <a:cubicBezTo>
                      <a:pt x="569" y="510"/>
                      <a:pt x="702" y="184"/>
                      <a:pt x="644" y="142"/>
                    </a:cubicBezTo>
                    <a:cubicBezTo>
                      <a:pt x="594" y="117"/>
                      <a:pt x="552" y="75"/>
                      <a:pt x="502" y="58"/>
                    </a:cubicBezTo>
                    <a:cubicBezTo>
                      <a:pt x="493" y="50"/>
                      <a:pt x="485" y="50"/>
                      <a:pt x="468" y="50"/>
                    </a:cubicBezTo>
                    <a:cubicBezTo>
                      <a:pt x="259" y="0"/>
                      <a:pt x="42" y="184"/>
                      <a:pt x="17" y="460"/>
                    </a:cubicBezTo>
                    <a:close/>
                    <a:moveTo>
                      <a:pt x="410" y="911"/>
                    </a:moveTo>
                    <a:cubicBezTo>
                      <a:pt x="602" y="911"/>
                      <a:pt x="602" y="911"/>
                      <a:pt x="602" y="911"/>
                    </a:cubicBezTo>
                    <a:cubicBezTo>
                      <a:pt x="610" y="861"/>
                      <a:pt x="610" y="861"/>
                      <a:pt x="610" y="861"/>
                    </a:cubicBezTo>
                    <a:cubicBezTo>
                      <a:pt x="493" y="861"/>
                      <a:pt x="493" y="861"/>
                      <a:pt x="493" y="861"/>
                    </a:cubicBezTo>
                    <a:cubicBezTo>
                      <a:pt x="493" y="861"/>
                      <a:pt x="502" y="853"/>
                      <a:pt x="510" y="853"/>
                    </a:cubicBezTo>
                    <a:cubicBezTo>
                      <a:pt x="510" y="845"/>
                      <a:pt x="527" y="836"/>
                      <a:pt x="543" y="828"/>
                    </a:cubicBezTo>
                    <a:cubicBezTo>
                      <a:pt x="569" y="811"/>
                      <a:pt x="569" y="811"/>
                      <a:pt x="569" y="811"/>
                    </a:cubicBezTo>
                    <a:cubicBezTo>
                      <a:pt x="585" y="803"/>
                      <a:pt x="602" y="786"/>
                      <a:pt x="610" y="778"/>
                    </a:cubicBezTo>
                    <a:cubicBezTo>
                      <a:pt x="627" y="761"/>
                      <a:pt x="635" y="744"/>
                      <a:pt x="644" y="719"/>
                    </a:cubicBezTo>
                    <a:cubicBezTo>
                      <a:pt x="652" y="694"/>
                      <a:pt x="644" y="677"/>
                      <a:pt x="627" y="660"/>
                    </a:cubicBezTo>
                    <a:cubicBezTo>
                      <a:pt x="619" y="644"/>
                      <a:pt x="594" y="635"/>
                      <a:pt x="569" y="635"/>
                    </a:cubicBezTo>
                    <a:cubicBezTo>
                      <a:pt x="527" y="635"/>
                      <a:pt x="502" y="644"/>
                      <a:pt x="476" y="677"/>
                    </a:cubicBezTo>
                    <a:cubicBezTo>
                      <a:pt x="468" y="686"/>
                      <a:pt x="460" y="711"/>
                      <a:pt x="452" y="736"/>
                    </a:cubicBezTo>
                    <a:cubicBezTo>
                      <a:pt x="510" y="736"/>
                      <a:pt x="510" y="736"/>
                      <a:pt x="510" y="736"/>
                    </a:cubicBezTo>
                    <a:cubicBezTo>
                      <a:pt x="510" y="719"/>
                      <a:pt x="518" y="702"/>
                      <a:pt x="518" y="694"/>
                    </a:cubicBezTo>
                    <a:cubicBezTo>
                      <a:pt x="527" y="686"/>
                      <a:pt x="543" y="677"/>
                      <a:pt x="560" y="677"/>
                    </a:cubicBezTo>
                    <a:cubicBezTo>
                      <a:pt x="569" y="677"/>
                      <a:pt x="577" y="686"/>
                      <a:pt x="585" y="694"/>
                    </a:cubicBezTo>
                    <a:cubicBezTo>
                      <a:pt x="585" y="702"/>
                      <a:pt x="594" y="711"/>
                      <a:pt x="585" y="719"/>
                    </a:cubicBezTo>
                    <a:cubicBezTo>
                      <a:pt x="585" y="736"/>
                      <a:pt x="577" y="744"/>
                      <a:pt x="560" y="761"/>
                    </a:cubicBezTo>
                    <a:cubicBezTo>
                      <a:pt x="552" y="769"/>
                      <a:pt x="535" y="778"/>
                      <a:pt x="502" y="803"/>
                    </a:cubicBezTo>
                    <a:cubicBezTo>
                      <a:pt x="468" y="819"/>
                      <a:pt x="452" y="836"/>
                      <a:pt x="435" y="861"/>
                    </a:cubicBezTo>
                    <a:cubicBezTo>
                      <a:pt x="426" y="878"/>
                      <a:pt x="418" y="895"/>
                      <a:pt x="410" y="911"/>
                    </a:cubicBezTo>
                    <a:close/>
                    <a:moveTo>
                      <a:pt x="844" y="811"/>
                    </a:moveTo>
                    <a:cubicBezTo>
                      <a:pt x="819" y="811"/>
                      <a:pt x="819" y="811"/>
                      <a:pt x="819" y="811"/>
                    </a:cubicBezTo>
                    <a:cubicBezTo>
                      <a:pt x="853" y="635"/>
                      <a:pt x="853" y="635"/>
                      <a:pt x="853" y="635"/>
                    </a:cubicBezTo>
                    <a:cubicBezTo>
                      <a:pt x="794" y="635"/>
                      <a:pt x="794" y="635"/>
                      <a:pt x="794" y="635"/>
                    </a:cubicBezTo>
                    <a:cubicBezTo>
                      <a:pt x="652" y="803"/>
                      <a:pt x="652" y="803"/>
                      <a:pt x="652" y="803"/>
                    </a:cubicBezTo>
                    <a:cubicBezTo>
                      <a:pt x="644" y="853"/>
                      <a:pt x="644" y="853"/>
                      <a:pt x="644" y="853"/>
                    </a:cubicBezTo>
                    <a:cubicBezTo>
                      <a:pt x="753" y="853"/>
                      <a:pt x="753" y="853"/>
                      <a:pt x="753" y="853"/>
                    </a:cubicBezTo>
                    <a:cubicBezTo>
                      <a:pt x="744" y="911"/>
                      <a:pt x="744" y="911"/>
                      <a:pt x="744" y="911"/>
                    </a:cubicBezTo>
                    <a:cubicBezTo>
                      <a:pt x="794" y="911"/>
                      <a:pt x="794" y="911"/>
                      <a:pt x="794" y="911"/>
                    </a:cubicBezTo>
                    <a:cubicBezTo>
                      <a:pt x="803" y="853"/>
                      <a:pt x="803" y="853"/>
                      <a:pt x="803" y="853"/>
                    </a:cubicBezTo>
                    <a:cubicBezTo>
                      <a:pt x="836" y="853"/>
                      <a:pt x="836" y="853"/>
                      <a:pt x="836" y="853"/>
                    </a:cubicBezTo>
                    <a:lnTo>
                      <a:pt x="844" y="811"/>
                    </a:lnTo>
                    <a:close/>
                    <a:moveTo>
                      <a:pt x="694" y="811"/>
                    </a:moveTo>
                    <a:cubicBezTo>
                      <a:pt x="786" y="686"/>
                      <a:pt x="786" y="686"/>
                      <a:pt x="786" y="686"/>
                    </a:cubicBezTo>
                    <a:cubicBezTo>
                      <a:pt x="761" y="811"/>
                      <a:pt x="761" y="811"/>
                      <a:pt x="761" y="811"/>
                    </a:cubicBezTo>
                    <a:lnTo>
                      <a:pt x="694" y="811"/>
                    </a:lnTo>
                    <a:close/>
                    <a:moveTo>
                      <a:pt x="694" y="811"/>
                    </a:moveTo>
                    <a:lnTo>
                      <a:pt x="694" y="8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19" name="文本框 43"/>
              <p:cNvSpPr txBox="1"/>
              <p:nvPr/>
            </p:nvSpPr>
            <p:spPr>
              <a:xfrm>
                <a:off x="5191608" y="5072651"/>
                <a:ext cx="7257372" cy="455826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Autofit/>
              </a:bodyPr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吊顶上的临时洞口盖板类安全防护，禁止使用非承重材料。</a:t>
                </a:r>
                <a:endParaRPr lang="zh-CN" altLang="en-US" sz="1600" b="1" dirty="0" smtClean="0">
                  <a:solidFill>
                    <a:schemeClr val="accent4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</p:grpSp>
      <p:cxnSp>
        <p:nvCxnSpPr>
          <p:cNvPr id="43" name="直接连接符 42"/>
          <p:cNvCxnSpPr/>
          <p:nvPr/>
        </p:nvCxnSpPr>
        <p:spPr>
          <a:xfrm>
            <a:off x="2178020" y="3685229"/>
            <a:ext cx="996315" cy="5715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2178020" y="4584389"/>
            <a:ext cx="996315" cy="5715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2178020" y="5483549"/>
            <a:ext cx="996315" cy="5715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2178020" y="6408109"/>
            <a:ext cx="996315" cy="5715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12)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龙骨吊顶系统施工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禁止项 10 条、施工作业要求 10 条、施工安全管理制度 10 条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5165" y="1272540"/>
            <a:ext cx="3869055" cy="4279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kumimoji="0" 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施工禁止项</a:t>
            </a: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条</a:t>
            </a:r>
            <a:endParaRPr kumimoji="0" lang="zh-CN" altLang="en-US" b="1" i="0" kern="1200" cap="none" spc="0" normalizeH="0" baseline="0" noProof="0" dirty="0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4df7f769-ea00-4250-930b-1e3230fdbd06"/>
          <p:cNvGrpSpPr>
            <a:grpSpLocks noChangeAspect="1"/>
          </p:cNvGrpSpPr>
          <p:nvPr/>
        </p:nvGrpSpPr>
        <p:grpSpPr>
          <a:xfrm>
            <a:off x="1017905" y="1868805"/>
            <a:ext cx="6664325" cy="4740275"/>
            <a:chOff x="2027548" y="898228"/>
            <a:chExt cx="8634042" cy="5769562"/>
          </a:xfrm>
        </p:grpSpPr>
        <p:grpSp>
          <p:nvGrpSpPr>
            <p:cNvPr id="6" name="组合 5"/>
            <p:cNvGrpSpPr/>
            <p:nvPr/>
          </p:nvGrpSpPr>
          <p:grpSpPr>
            <a:xfrm>
              <a:off x="2027548" y="898228"/>
              <a:ext cx="1145243" cy="790786"/>
              <a:chOff x="1668087" y="1131991"/>
              <a:chExt cx="1145243" cy="790786"/>
            </a:xfrm>
          </p:grpSpPr>
          <p:sp>
            <p:nvSpPr>
              <p:cNvPr id="40" name="任意多边形 39"/>
              <p:cNvSpPr/>
              <p:nvPr/>
            </p:nvSpPr>
            <p:spPr bwMode="auto">
              <a:xfrm rot="16200000">
                <a:off x="1845316" y="954762"/>
                <a:ext cx="790786" cy="1145243"/>
              </a:xfrm>
              <a:custGeom>
                <a:avLst/>
                <a:gdLst>
                  <a:gd name="T0" fmla="*/ 0 w 482"/>
                  <a:gd name="T1" fmla="*/ 0 h 696"/>
                  <a:gd name="T2" fmla="*/ 0 w 482"/>
                  <a:gd name="T3" fmla="*/ 223 h 696"/>
                  <a:gd name="T4" fmla="*/ 0 w 482"/>
                  <a:gd name="T5" fmla="*/ 223 h 696"/>
                  <a:gd name="T6" fmla="*/ 125 w 482"/>
                  <a:gd name="T7" fmla="*/ 348 h 696"/>
                  <a:gd name="T8" fmla="*/ 0 w 482"/>
                  <a:gd name="T9" fmla="*/ 473 h 696"/>
                  <a:gd name="T10" fmla="*/ 0 w 482"/>
                  <a:gd name="T11" fmla="*/ 473 h 696"/>
                  <a:gd name="T12" fmla="*/ 0 w 482"/>
                  <a:gd name="T13" fmla="*/ 696 h 696"/>
                  <a:gd name="T14" fmla="*/ 388 w 482"/>
                  <a:gd name="T15" fmla="*/ 441 h 696"/>
                  <a:gd name="T16" fmla="*/ 482 w 482"/>
                  <a:gd name="T17" fmla="*/ 348 h 696"/>
                  <a:gd name="T18" fmla="*/ 388 w 482"/>
                  <a:gd name="T19" fmla="*/ 255 h 696"/>
                  <a:gd name="T20" fmla="*/ 0 w 482"/>
                  <a:gd name="T21" fmla="*/ 0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2" h="696">
                    <a:moveTo>
                      <a:pt x="0" y="0"/>
                    </a:moveTo>
                    <a:cubicBezTo>
                      <a:pt x="0" y="223"/>
                      <a:pt x="0" y="223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69" y="223"/>
                      <a:pt x="125" y="279"/>
                      <a:pt x="125" y="348"/>
                    </a:cubicBezTo>
                    <a:cubicBezTo>
                      <a:pt x="125" y="417"/>
                      <a:pt x="69" y="473"/>
                      <a:pt x="0" y="473"/>
                    </a:cubicBezTo>
                    <a:cubicBezTo>
                      <a:pt x="0" y="473"/>
                      <a:pt x="0" y="473"/>
                      <a:pt x="0" y="473"/>
                    </a:cubicBezTo>
                    <a:cubicBezTo>
                      <a:pt x="0" y="696"/>
                      <a:pt x="0" y="696"/>
                      <a:pt x="0" y="696"/>
                    </a:cubicBezTo>
                    <a:cubicBezTo>
                      <a:pt x="0" y="696"/>
                      <a:pt x="380" y="441"/>
                      <a:pt x="388" y="441"/>
                    </a:cubicBezTo>
                    <a:cubicBezTo>
                      <a:pt x="440" y="441"/>
                      <a:pt x="482" y="400"/>
                      <a:pt x="482" y="348"/>
                    </a:cubicBezTo>
                    <a:cubicBezTo>
                      <a:pt x="482" y="296"/>
                      <a:pt x="440" y="255"/>
                      <a:pt x="388" y="255"/>
                    </a:cubicBezTo>
                    <a:cubicBezTo>
                      <a:pt x="380" y="25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 bwMode="auto">
              <a:xfrm rot="16200000">
                <a:off x="2135239" y="1083831"/>
                <a:ext cx="209977" cy="306297"/>
              </a:xfrm>
              <a:custGeom>
                <a:avLst/>
                <a:gdLst>
                  <a:gd name="T0" fmla="*/ 34 w 128"/>
                  <a:gd name="T1" fmla="*/ 186 h 186"/>
                  <a:gd name="T2" fmla="*/ 128 w 128"/>
                  <a:gd name="T3" fmla="*/ 93 h 186"/>
                  <a:gd name="T4" fmla="*/ 34 w 128"/>
                  <a:gd name="T5" fmla="*/ 0 h 186"/>
                  <a:gd name="T6" fmla="*/ 0 w 128"/>
                  <a:gd name="T7" fmla="*/ 93 h 186"/>
                  <a:gd name="T8" fmla="*/ 34 w 128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86">
                    <a:moveTo>
                      <a:pt x="34" y="186"/>
                    </a:moveTo>
                    <a:cubicBezTo>
                      <a:pt x="86" y="186"/>
                      <a:pt x="128" y="145"/>
                      <a:pt x="128" y="93"/>
                    </a:cubicBezTo>
                    <a:cubicBezTo>
                      <a:pt x="128" y="41"/>
                      <a:pt x="86" y="0"/>
                      <a:pt x="34" y="0"/>
                    </a:cubicBezTo>
                    <a:cubicBezTo>
                      <a:pt x="30" y="0"/>
                      <a:pt x="0" y="46"/>
                      <a:pt x="0" y="93"/>
                    </a:cubicBezTo>
                    <a:cubicBezTo>
                      <a:pt x="0" y="140"/>
                      <a:pt x="30" y="186"/>
                      <a:pt x="34" y="186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</p:grpSp>
        <p:sp>
          <p:nvSpPr>
            <p:cNvPr id="7" name="任意多边形 6"/>
            <p:cNvSpPr/>
            <p:nvPr/>
          </p:nvSpPr>
          <p:spPr bwMode="auto">
            <a:xfrm rot="16200000">
              <a:off x="2028512" y="1540682"/>
              <a:ext cx="1143317" cy="114524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79 w 697"/>
                <a:gd name="T15" fmla="*/ 696 h 696"/>
                <a:gd name="T16" fmla="*/ 579 w 697"/>
                <a:gd name="T17" fmla="*/ 438 h 696"/>
                <a:gd name="T18" fmla="*/ 603 w 697"/>
                <a:gd name="T19" fmla="*/ 441 h 696"/>
                <a:gd name="T20" fmla="*/ 697 w 697"/>
                <a:gd name="T21" fmla="*/ 348 h 696"/>
                <a:gd name="T22" fmla="*/ 603 w 697"/>
                <a:gd name="T23" fmla="*/ 255 h 696"/>
                <a:gd name="T24" fmla="*/ 579 w 697"/>
                <a:gd name="T25" fmla="*/ 258 h 696"/>
                <a:gd name="T26" fmla="*/ 579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06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 bwMode="auto">
            <a:xfrm rot="16200000">
              <a:off x="2028512" y="2536630"/>
              <a:ext cx="1143317" cy="114524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79 w 697"/>
                <a:gd name="T15" fmla="*/ 696 h 696"/>
                <a:gd name="T16" fmla="*/ 579 w 697"/>
                <a:gd name="T17" fmla="*/ 438 h 696"/>
                <a:gd name="T18" fmla="*/ 603 w 697"/>
                <a:gd name="T19" fmla="*/ 441 h 696"/>
                <a:gd name="T20" fmla="*/ 697 w 697"/>
                <a:gd name="T21" fmla="*/ 348 h 696"/>
                <a:gd name="T22" fmla="*/ 603 w 697"/>
                <a:gd name="T23" fmla="*/ 255 h 696"/>
                <a:gd name="T24" fmla="*/ 579 w 697"/>
                <a:gd name="T25" fmla="*/ 258 h 696"/>
                <a:gd name="T26" fmla="*/ 579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lIns="91440" tIns="45720" rIns="91440" bIns="45720" anchor="ctr" anchorCtr="1" compatLnSpc="1">
              <a:normAutofit/>
            </a:bodyPr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07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 bwMode="auto">
            <a:xfrm rot="16200000">
              <a:off x="2028993" y="3532096"/>
              <a:ext cx="1142354" cy="114524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08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 bwMode="auto">
            <a:xfrm rot="16200000">
              <a:off x="2028512" y="4527563"/>
              <a:ext cx="1143317" cy="114524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09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309123" y="1981100"/>
              <a:ext cx="6338841" cy="480467"/>
              <a:chOff x="3309123" y="1981100"/>
              <a:chExt cx="6338841" cy="480467"/>
            </a:xfrm>
          </p:grpSpPr>
          <p:cxnSp>
            <p:nvCxnSpPr>
              <p:cNvPr id="35" name="直接连接符 34"/>
              <p:cNvCxnSpPr/>
              <p:nvPr/>
            </p:nvCxnSpPr>
            <p:spPr>
              <a:xfrm flipV="1">
                <a:off x="3309123" y="2206458"/>
                <a:ext cx="1158490" cy="7558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任意多边形 35"/>
              <p:cNvSpPr>
                <a:spLocks noChangeAspect="1"/>
              </p:cNvSpPr>
              <p:nvPr/>
            </p:nvSpPr>
            <p:spPr bwMode="auto">
              <a:xfrm>
                <a:off x="4614683" y="1981100"/>
                <a:ext cx="555172" cy="480467"/>
              </a:xfrm>
              <a:custGeom>
                <a:avLst/>
                <a:gdLst>
                  <a:gd name="T0" fmla="*/ 502 w 1013"/>
                  <a:gd name="T1" fmla="*/ 0 h 879"/>
                  <a:gd name="T2" fmla="*/ 0 w 1013"/>
                  <a:gd name="T3" fmla="*/ 351 h 879"/>
                  <a:gd name="T4" fmla="*/ 193 w 1013"/>
                  <a:gd name="T5" fmla="*/ 636 h 879"/>
                  <a:gd name="T6" fmla="*/ 92 w 1013"/>
                  <a:gd name="T7" fmla="*/ 862 h 879"/>
                  <a:gd name="T8" fmla="*/ 92 w 1013"/>
                  <a:gd name="T9" fmla="*/ 878 h 879"/>
                  <a:gd name="T10" fmla="*/ 101 w 1013"/>
                  <a:gd name="T11" fmla="*/ 878 h 879"/>
                  <a:gd name="T12" fmla="*/ 109 w 1013"/>
                  <a:gd name="T13" fmla="*/ 878 h 879"/>
                  <a:gd name="T14" fmla="*/ 485 w 1013"/>
                  <a:gd name="T15" fmla="*/ 711 h 879"/>
                  <a:gd name="T16" fmla="*/ 502 w 1013"/>
                  <a:gd name="T17" fmla="*/ 711 h 879"/>
                  <a:gd name="T18" fmla="*/ 1012 w 1013"/>
                  <a:gd name="T19" fmla="*/ 351 h 879"/>
                  <a:gd name="T20" fmla="*/ 502 w 1013"/>
                  <a:gd name="T21" fmla="*/ 0 h 879"/>
                  <a:gd name="T22" fmla="*/ 502 w 1013"/>
                  <a:gd name="T23" fmla="*/ 0 h 879"/>
                  <a:gd name="T24" fmla="*/ 502 w 1013"/>
                  <a:gd name="T25" fmla="*/ 0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3" h="879">
                    <a:moveTo>
                      <a:pt x="502" y="0"/>
                    </a:moveTo>
                    <a:cubicBezTo>
                      <a:pt x="226" y="0"/>
                      <a:pt x="0" y="159"/>
                      <a:pt x="0" y="351"/>
                    </a:cubicBezTo>
                    <a:cubicBezTo>
                      <a:pt x="0" y="469"/>
                      <a:pt x="67" y="569"/>
                      <a:pt x="193" y="636"/>
                    </a:cubicBezTo>
                    <a:cubicBezTo>
                      <a:pt x="176" y="711"/>
                      <a:pt x="142" y="811"/>
                      <a:pt x="92" y="862"/>
                    </a:cubicBezTo>
                    <a:cubicBezTo>
                      <a:pt x="92" y="870"/>
                      <a:pt x="92" y="870"/>
                      <a:pt x="92" y="878"/>
                    </a:cubicBezTo>
                    <a:lnTo>
                      <a:pt x="101" y="878"/>
                    </a:lnTo>
                    <a:lnTo>
                      <a:pt x="109" y="878"/>
                    </a:lnTo>
                    <a:cubicBezTo>
                      <a:pt x="118" y="878"/>
                      <a:pt x="335" y="862"/>
                      <a:pt x="485" y="711"/>
                    </a:cubicBezTo>
                    <a:cubicBezTo>
                      <a:pt x="485" y="711"/>
                      <a:pt x="494" y="711"/>
                      <a:pt x="502" y="711"/>
                    </a:cubicBezTo>
                    <a:cubicBezTo>
                      <a:pt x="786" y="711"/>
                      <a:pt x="1012" y="552"/>
                      <a:pt x="1012" y="351"/>
                    </a:cubicBezTo>
                    <a:cubicBezTo>
                      <a:pt x="1012" y="159"/>
                      <a:pt x="786" y="0"/>
                      <a:pt x="502" y="0"/>
                    </a:cubicBezTo>
                    <a:close/>
                    <a:moveTo>
                      <a:pt x="502" y="0"/>
                    </a:moveTo>
                    <a:lnTo>
                      <a:pt x="50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38" name="文本框 26"/>
              <p:cNvSpPr txBox="1"/>
              <p:nvPr/>
            </p:nvSpPr>
            <p:spPr>
              <a:xfrm>
                <a:off x="5205640" y="2038747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Autofit/>
              </a:bodyPr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吊顶上应设置统一出入口，有明显标识，</a:t>
                </a:r>
                <a:endPara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作业人员只能从规定的出入口上下吊顶，</a:t>
                </a:r>
                <a:endPara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禁止私自拆卸盲板上下吊顶。（见右图）</a:t>
                </a:r>
                <a:endParaRPr lang="zh-CN" altLang="en-US" sz="1600" b="1" dirty="0" smtClean="0">
                  <a:solidFill>
                    <a:schemeClr val="accent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635675" y="3012883"/>
              <a:ext cx="6025915" cy="376998"/>
              <a:chOff x="4635675" y="3040104"/>
              <a:chExt cx="6025915" cy="376998"/>
            </a:xfrm>
          </p:grpSpPr>
          <p:sp>
            <p:nvSpPr>
              <p:cNvPr id="31" name="任意多边形 30"/>
              <p:cNvSpPr>
                <a:spLocks noChangeAspect="1"/>
              </p:cNvSpPr>
              <p:nvPr/>
            </p:nvSpPr>
            <p:spPr bwMode="auto">
              <a:xfrm>
                <a:off x="4635675" y="3040104"/>
                <a:ext cx="513189" cy="376998"/>
              </a:xfrm>
              <a:custGeom>
                <a:avLst/>
                <a:gdLst>
                  <a:gd name="T0" fmla="*/ 586 w 1347"/>
                  <a:gd name="T1" fmla="*/ 602 h 987"/>
                  <a:gd name="T2" fmla="*/ 502 w 1347"/>
                  <a:gd name="T3" fmla="*/ 535 h 987"/>
                  <a:gd name="T4" fmla="*/ 42 w 1347"/>
                  <a:gd name="T5" fmla="*/ 117 h 987"/>
                  <a:gd name="T6" fmla="*/ 17 w 1347"/>
                  <a:gd name="T7" fmla="*/ 33 h 987"/>
                  <a:gd name="T8" fmla="*/ 92 w 1347"/>
                  <a:gd name="T9" fmla="*/ 0 h 987"/>
                  <a:gd name="T10" fmla="*/ 1255 w 1347"/>
                  <a:gd name="T11" fmla="*/ 0 h 987"/>
                  <a:gd name="T12" fmla="*/ 1330 w 1347"/>
                  <a:gd name="T13" fmla="*/ 41 h 987"/>
                  <a:gd name="T14" fmla="*/ 1305 w 1347"/>
                  <a:gd name="T15" fmla="*/ 125 h 987"/>
                  <a:gd name="T16" fmla="*/ 803 w 1347"/>
                  <a:gd name="T17" fmla="*/ 576 h 987"/>
                  <a:gd name="T18" fmla="*/ 586 w 1347"/>
                  <a:gd name="T19" fmla="*/ 602 h 987"/>
                  <a:gd name="T20" fmla="*/ 92 w 1347"/>
                  <a:gd name="T21" fmla="*/ 986 h 987"/>
                  <a:gd name="T22" fmla="*/ 0 w 1347"/>
                  <a:gd name="T23" fmla="*/ 894 h 987"/>
                  <a:gd name="T24" fmla="*/ 0 w 1347"/>
                  <a:gd name="T25" fmla="*/ 225 h 987"/>
                  <a:gd name="T26" fmla="*/ 42 w 1347"/>
                  <a:gd name="T27" fmla="*/ 217 h 987"/>
                  <a:gd name="T28" fmla="*/ 234 w 1347"/>
                  <a:gd name="T29" fmla="*/ 409 h 987"/>
                  <a:gd name="T30" fmla="*/ 251 w 1347"/>
                  <a:gd name="T31" fmla="*/ 493 h 987"/>
                  <a:gd name="T32" fmla="*/ 109 w 1347"/>
                  <a:gd name="T33" fmla="*/ 827 h 987"/>
                  <a:gd name="T34" fmla="*/ 126 w 1347"/>
                  <a:gd name="T35" fmla="*/ 827 h 987"/>
                  <a:gd name="T36" fmla="*/ 318 w 1347"/>
                  <a:gd name="T37" fmla="*/ 576 h 987"/>
                  <a:gd name="T38" fmla="*/ 393 w 1347"/>
                  <a:gd name="T39" fmla="*/ 568 h 987"/>
                  <a:gd name="T40" fmla="*/ 477 w 1347"/>
                  <a:gd name="T41" fmla="*/ 643 h 987"/>
                  <a:gd name="T42" fmla="*/ 569 w 1347"/>
                  <a:gd name="T43" fmla="*/ 694 h 987"/>
                  <a:gd name="T44" fmla="*/ 820 w 1347"/>
                  <a:gd name="T45" fmla="*/ 677 h 987"/>
                  <a:gd name="T46" fmla="*/ 945 w 1347"/>
                  <a:gd name="T47" fmla="*/ 568 h 987"/>
                  <a:gd name="T48" fmla="*/ 1020 w 1347"/>
                  <a:gd name="T49" fmla="*/ 576 h 987"/>
                  <a:gd name="T50" fmla="*/ 1229 w 1347"/>
                  <a:gd name="T51" fmla="*/ 853 h 987"/>
                  <a:gd name="T52" fmla="*/ 1238 w 1347"/>
                  <a:gd name="T53" fmla="*/ 844 h 987"/>
                  <a:gd name="T54" fmla="*/ 1096 w 1347"/>
                  <a:gd name="T55" fmla="*/ 493 h 987"/>
                  <a:gd name="T56" fmla="*/ 1112 w 1347"/>
                  <a:gd name="T57" fmla="*/ 409 h 987"/>
                  <a:gd name="T58" fmla="*/ 1313 w 1347"/>
                  <a:gd name="T59" fmla="*/ 217 h 987"/>
                  <a:gd name="T60" fmla="*/ 1346 w 1347"/>
                  <a:gd name="T61" fmla="*/ 225 h 987"/>
                  <a:gd name="T62" fmla="*/ 1346 w 1347"/>
                  <a:gd name="T63" fmla="*/ 903 h 987"/>
                  <a:gd name="T64" fmla="*/ 1246 w 1347"/>
                  <a:gd name="T65" fmla="*/ 986 h 987"/>
                  <a:gd name="T66" fmla="*/ 92 w 1347"/>
                  <a:gd name="T67" fmla="*/ 986 h 987"/>
                  <a:gd name="T68" fmla="*/ 92 w 1347"/>
                  <a:gd name="T69" fmla="*/ 986 h 987"/>
                  <a:gd name="T70" fmla="*/ 92 w 1347"/>
                  <a:gd name="T71" fmla="*/ 98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47" h="987">
                    <a:moveTo>
                      <a:pt x="586" y="602"/>
                    </a:moveTo>
                    <a:cubicBezTo>
                      <a:pt x="561" y="585"/>
                      <a:pt x="519" y="560"/>
                      <a:pt x="502" y="535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26" y="100"/>
                      <a:pt x="9" y="58"/>
                      <a:pt x="17" y="33"/>
                    </a:cubicBezTo>
                    <a:cubicBezTo>
                      <a:pt x="34" y="17"/>
                      <a:pt x="51" y="0"/>
                      <a:pt x="92" y="0"/>
                    </a:cubicBezTo>
                    <a:cubicBezTo>
                      <a:pt x="1255" y="0"/>
                      <a:pt x="1255" y="0"/>
                      <a:pt x="1255" y="0"/>
                    </a:cubicBezTo>
                    <a:cubicBezTo>
                      <a:pt x="1255" y="0"/>
                      <a:pt x="1305" y="0"/>
                      <a:pt x="1330" y="41"/>
                    </a:cubicBezTo>
                    <a:cubicBezTo>
                      <a:pt x="1346" y="67"/>
                      <a:pt x="1330" y="108"/>
                      <a:pt x="1305" y="125"/>
                    </a:cubicBezTo>
                    <a:cubicBezTo>
                      <a:pt x="803" y="576"/>
                      <a:pt x="803" y="576"/>
                      <a:pt x="803" y="576"/>
                    </a:cubicBezTo>
                    <a:cubicBezTo>
                      <a:pt x="803" y="576"/>
                      <a:pt x="711" y="652"/>
                      <a:pt x="586" y="602"/>
                    </a:cubicBezTo>
                    <a:close/>
                    <a:moveTo>
                      <a:pt x="92" y="986"/>
                    </a:moveTo>
                    <a:cubicBezTo>
                      <a:pt x="92" y="986"/>
                      <a:pt x="0" y="978"/>
                      <a:pt x="0" y="894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00"/>
                      <a:pt x="17" y="192"/>
                      <a:pt x="42" y="217"/>
                    </a:cubicBezTo>
                    <a:cubicBezTo>
                      <a:pt x="234" y="409"/>
                      <a:pt x="234" y="409"/>
                      <a:pt x="234" y="409"/>
                    </a:cubicBezTo>
                    <a:cubicBezTo>
                      <a:pt x="260" y="426"/>
                      <a:pt x="268" y="468"/>
                      <a:pt x="251" y="493"/>
                    </a:cubicBezTo>
                    <a:cubicBezTo>
                      <a:pt x="109" y="827"/>
                      <a:pt x="109" y="827"/>
                      <a:pt x="109" y="827"/>
                    </a:cubicBezTo>
                    <a:cubicBezTo>
                      <a:pt x="101" y="853"/>
                      <a:pt x="109" y="853"/>
                      <a:pt x="126" y="827"/>
                    </a:cubicBezTo>
                    <a:cubicBezTo>
                      <a:pt x="318" y="576"/>
                      <a:pt x="318" y="576"/>
                      <a:pt x="318" y="576"/>
                    </a:cubicBezTo>
                    <a:cubicBezTo>
                      <a:pt x="343" y="552"/>
                      <a:pt x="368" y="552"/>
                      <a:pt x="393" y="568"/>
                    </a:cubicBezTo>
                    <a:cubicBezTo>
                      <a:pt x="477" y="643"/>
                      <a:pt x="477" y="643"/>
                      <a:pt x="477" y="643"/>
                    </a:cubicBezTo>
                    <a:cubicBezTo>
                      <a:pt x="502" y="660"/>
                      <a:pt x="544" y="685"/>
                      <a:pt x="569" y="694"/>
                    </a:cubicBezTo>
                    <a:cubicBezTo>
                      <a:pt x="636" y="710"/>
                      <a:pt x="744" y="735"/>
                      <a:pt x="820" y="677"/>
                    </a:cubicBezTo>
                    <a:cubicBezTo>
                      <a:pt x="945" y="568"/>
                      <a:pt x="945" y="568"/>
                      <a:pt x="945" y="568"/>
                    </a:cubicBezTo>
                    <a:cubicBezTo>
                      <a:pt x="970" y="552"/>
                      <a:pt x="1004" y="552"/>
                      <a:pt x="1020" y="576"/>
                    </a:cubicBezTo>
                    <a:cubicBezTo>
                      <a:pt x="1229" y="853"/>
                      <a:pt x="1229" y="853"/>
                      <a:pt x="1229" y="853"/>
                    </a:cubicBezTo>
                    <a:cubicBezTo>
                      <a:pt x="1246" y="877"/>
                      <a:pt x="1246" y="869"/>
                      <a:pt x="1238" y="844"/>
                    </a:cubicBezTo>
                    <a:cubicBezTo>
                      <a:pt x="1096" y="493"/>
                      <a:pt x="1096" y="493"/>
                      <a:pt x="1096" y="493"/>
                    </a:cubicBezTo>
                    <a:cubicBezTo>
                      <a:pt x="1079" y="468"/>
                      <a:pt x="1087" y="434"/>
                      <a:pt x="1112" y="409"/>
                    </a:cubicBezTo>
                    <a:cubicBezTo>
                      <a:pt x="1313" y="217"/>
                      <a:pt x="1313" y="217"/>
                      <a:pt x="1313" y="217"/>
                    </a:cubicBezTo>
                    <a:cubicBezTo>
                      <a:pt x="1330" y="192"/>
                      <a:pt x="1346" y="200"/>
                      <a:pt x="1346" y="225"/>
                    </a:cubicBezTo>
                    <a:cubicBezTo>
                      <a:pt x="1346" y="903"/>
                      <a:pt x="1346" y="903"/>
                      <a:pt x="1346" y="903"/>
                    </a:cubicBezTo>
                    <a:cubicBezTo>
                      <a:pt x="1346" y="903"/>
                      <a:pt x="1338" y="986"/>
                      <a:pt x="1246" y="986"/>
                    </a:cubicBezTo>
                    <a:cubicBezTo>
                      <a:pt x="92" y="986"/>
                      <a:pt x="92" y="986"/>
                      <a:pt x="92" y="986"/>
                    </a:cubicBezTo>
                    <a:close/>
                    <a:moveTo>
                      <a:pt x="92" y="986"/>
                    </a:moveTo>
                    <a:lnTo>
                      <a:pt x="92" y="98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33" name="文本框 24"/>
              <p:cNvSpPr txBox="1"/>
              <p:nvPr/>
            </p:nvSpPr>
            <p:spPr>
              <a:xfrm>
                <a:off x="5205241" y="3050611"/>
                <a:ext cx="5456349" cy="333412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Autofit/>
              </a:bodyPr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管线穿越盲板，其开孔收边必须先做方案，</a:t>
                </a:r>
                <a:endPara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禁止私自随意在盲板上开孔。</a:t>
                </a:r>
                <a:endParaRPr lang="zh-CN" altLang="en-US" sz="1600" b="1" dirty="0" smtClean="0">
                  <a:solidFill>
                    <a:schemeClr val="accent2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578967" y="3994618"/>
              <a:ext cx="5794807" cy="485329"/>
              <a:chOff x="4578967" y="4010069"/>
              <a:chExt cx="5794807" cy="485329"/>
            </a:xfrm>
          </p:grpSpPr>
          <p:sp>
            <p:nvSpPr>
              <p:cNvPr id="26" name="任意多边形 25"/>
              <p:cNvSpPr>
                <a:spLocks noChangeAspect="1"/>
              </p:cNvSpPr>
              <p:nvPr/>
            </p:nvSpPr>
            <p:spPr bwMode="auto">
              <a:xfrm>
                <a:off x="4578967" y="4010069"/>
                <a:ext cx="626606" cy="485329"/>
              </a:xfrm>
              <a:custGeom>
                <a:avLst/>
                <a:gdLst>
                  <a:gd name="T0" fmla="*/ 995 w 996"/>
                  <a:gd name="T1" fmla="*/ 409 h 770"/>
                  <a:gd name="T2" fmla="*/ 836 w 996"/>
                  <a:gd name="T3" fmla="*/ 409 h 770"/>
                  <a:gd name="T4" fmla="*/ 543 w 996"/>
                  <a:gd name="T5" fmla="*/ 192 h 770"/>
                  <a:gd name="T6" fmla="*/ 384 w 996"/>
                  <a:gd name="T7" fmla="*/ 275 h 770"/>
                  <a:gd name="T8" fmla="*/ 360 w 996"/>
                  <a:gd name="T9" fmla="*/ 158 h 770"/>
                  <a:gd name="T10" fmla="*/ 702 w 996"/>
                  <a:gd name="T11" fmla="*/ 33 h 770"/>
                  <a:gd name="T12" fmla="*/ 836 w 996"/>
                  <a:gd name="T13" fmla="*/ 133 h 770"/>
                  <a:gd name="T14" fmla="*/ 334 w 996"/>
                  <a:gd name="T15" fmla="*/ 626 h 770"/>
                  <a:gd name="T16" fmla="*/ 276 w 996"/>
                  <a:gd name="T17" fmla="*/ 551 h 770"/>
                  <a:gd name="T18" fmla="*/ 209 w 996"/>
                  <a:gd name="T19" fmla="*/ 484 h 770"/>
                  <a:gd name="T20" fmla="*/ 109 w 996"/>
                  <a:gd name="T21" fmla="*/ 434 h 770"/>
                  <a:gd name="T22" fmla="*/ 159 w 996"/>
                  <a:gd name="T23" fmla="*/ 535 h 770"/>
                  <a:gd name="T24" fmla="*/ 226 w 996"/>
                  <a:gd name="T25" fmla="*/ 602 h 770"/>
                  <a:gd name="T26" fmla="*/ 293 w 996"/>
                  <a:gd name="T27" fmla="*/ 668 h 770"/>
                  <a:gd name="T28" fmla="*/ 393 w 996"/>
                  <a:gd name="T29" fmla="*/ 727 h 770"/>
                  <a:gd name="T30" fmla="*/ 334 w 996"/>
                  <a:gd name="T31" fmla="*/ 626 h 770"/>
                  <a:gd name="T32" fmla="*/ 594 w 996"/>
                  <a:gd name="T33" fmla="*/ 267 h 770"/>
                  <a:gd name="T34" fmla="*/ 443 w 996"/>
                  <a:gd name="T35" fmla="*/ 301 h 770"/>
                  <a:gd name="T36" fmla="*/ 284 w 996"/>
                  <a:gd name="T37" fmla="*/ 217 h 770"/>
                  <a:gd name="T38" fmla="*/ 460 w 996"/>
                  <a:gd name="T39" fmla="*/ 50 h 770"/>
                  <a:gd name="T40" fmla="*/ 184 w 996"/>
                  <a:gd name="T41" fmla="*/ 100 h 770"/>
                  <a:gd name="T42" fmla="*/ 0 w 996"/>
                  <a:gd name="T43" fmla="*/ 66 h 770"/>
                  <a:gd name="T44" fmla="*/ 50 w 996"/>
                  <a:gd name="T45" fmla="*/ 443 h 770"/>
                  <a:gd name="T46" fmla="*/ 234 w 996"/>
                  <a:gd name="T47" fmla="*/ 392 h 770"/>
                  <a:gd name="T48" fmla="*/ 293 w 996"/>
                  <a:gd name="T49" fmla="*/ 468 h 770"/>
                  <a:gd name="T50" fmla="*/ 360 w 996"/>
                  <a:gd name="T51" fmla="*/ 535 h 770"/>
                  <a:gd name="T52" fmla="*/ 426 w 996"/>
                  <a:gd name="T53" fmla="*/ 610 h 770"/>
                  <a:gd name="T54" fmla="*/ 477 w 996"/>
                  <a:gd name="T55" fmla="*/ 727 h 770"/>
                  <a:gd name="T56" fmla="*/ 543 w 996"/>
                  <a:gd name="T57" fmla="*/ 660 h 770"/>
                  <a:gd name="T58" fmla="*/ 485 w 996"/>
                  <a:gd name="T59" fmla="*/ 585 h 770"/>
                  <a:gd name="T60" fmla="*/ 569 w 996"/>
                  <a:gd name="T61" fmla="*/ 668 h 770"/>
                  <a:gd name="T62" fmla="*/ 627 w 996"/>
                  <a:gd name="T63" fmla="*/ 602 h 770"/>
                  <a:gd name="T64" fmla="*/ 652 w 996"/>
                  <a:gd name="T65" fmla="*/ 610 h 770"/>
                  <a:gd name="T66" fmla="*/ 719 w 996"/>
                  <a:gd name="T67" fmla="*/ 543 h 770"/>
                  <a:gd name="T68" fmla="*/ 727 w 996"/>
                  <a:gd name="T69" fmla="*/ 526 h 770"/>
                  <a:gd name="T70" fmla="*/ 786 w 996"/>
                  <a:gd name="T71" fmla="*/ 535 h 770"/>
                  <a:gd name="T72" fmla="*/ 786 w 996"/>
                  <a:gd name="T73" fmla="*/ 468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96" h="770">
                    <a:moveTo>
                      <a:pt x="995" y="100"/>
                    </a:moveTo>
                    <a:cubicBezTo>
                      <a:pt x="995" y="409"/>
                      <a:pt x="995" y="409"/>
                      <a:pt x="995" y="409"/>
                    </a:cubicBezTo>
                    <a:cubicBezTo>
                      <a:pt x="995" y="409"/>
                      <a:pt x="928" y="426"/>
                      <a:pt x="920" y="426"/>
                    </a:cubicBezTo>
                    <a:cubicBezTo>
                      <a:pt x="903" y="426"/>
                      <a:pt x="861" y="443"/>
                      <a:pt x="836" y="409"/>
                    </a:cubicBezTo>
                    <a:cubicBezTo>
                      <a:pt x="786" y="367"/>
                      <a:pt x="619" y="192"/>
                      <a:pt x="619" y="192"/>
                    </a:cubicBezTo>
                    <a:cubicBezTo>
                      <a:pt x="619" y="192"/>
                      <a:pt x="594" y="167"/>
                      <a:pt x="543" y="192"/>
                    </a:cubicBezTo>
                    <a:cubicBezTo>
                      <a:pt x="502" y="217"/>
                      <a:pt x="443" y="250"/>
                      <a:pt x="418" y="259"/>
                    </a:cubicBezTo>
                    <a:cubicBezTo>
                      <a:pt x="410" y="267"/>
                      <a:pt x="393" y="275"/>
                      <a:pt x="384" y="275"/>
                    </a:cubicBezTo>
                    <a:cubicBezTo>
                      <a:pt x="351" y="275"/>
                      <a:pt x="326" y="242"/>
                      <a:pt x="326" y="209"/>
                    </a:cubicBezTo>
                    <a:cubicBezTo>
                      <a:pt x="326" y="183"/>
                      <a:pt x="343" y="167"/>
                      <a:pt x="360" y="158"/>
                    </a:cubicBezTo>
                    <a:cubicBezTo>
                      <a:pt x="426" y="116"/>
                      <a:pt x="552" y="50"/>
                      <a:pt x="602" y="16"/>
                    </a:cubicBezTo>
                    <a:cubicBezTo>
                      <a:pt x="635" y="0"/>
                      <a:pt x="652" y="0"/>
                      <a:pt x="702" y="33"/>
                    </a:cubicBezTo>
                    <a:cubicBezTo>
                      <a:pt x="752" y="83"/>
                      <a:pt x="803" y="125"/>
                      <a:pt x="803" y="125"/>
                    </a:cubicBezTo>
                    <a:cubicBezTo>
                      <a:pt x="803" y="125"/>
                      <a:pt x="819" y="133"/>
                      <a:pt x="836" y="133"/>
                    </a:cubicBezTo>
                    <a:cubicBezTo>
                      <a:pt x="878" y="125"/>
                      <a:pt x="995" y="100"/>
                      <a:pt x="995" y="100"/>
                    </a:cubicBezTo>
                    <a:close/>
                    <a:moveTo>
                      <a:pt x="334" y="626"/>
                    </a:moveTo>
                    <a:cubicBezTo>
                      <a:pt x="343" y="610"/>
                      <a:pt x="343" y="585"/>
                      <a:pt x="326" y="568"/>
                    </a:cubicBezTo>
                    <a:cubicBezTo>
                      <a:pt x="309" y="551"/>
                      <a:pt x="293" y="551"/>
                      <a:pt x="276" y="551"/>
                    </a:cubicBezTo>
                    <a:cubicBezTo>
                      <a:pt x="276" y="535"/>
                      <a:pt x="276" y="510"/>
                      <a:pt x="259" y="501"/>
                    </a:cubicBezTo>
                    <a:cubicBezTo>
                      <a:pt x="251" y="484"/>
                      <a:pt x="226" y="476"/>
                      <a:pt x="209" y="484"/>
                    </a:cubicBezTo>
                    <a:cubicBezTo>
                      <a:pt x="217" y="468"/>
                      <a:pt x="209" y="443"/>
                      <a:pt x="201" y="426"/>
                    </a:cubicBezTo>
                    <a:cubicBezTo>
                      <a:pt x="176" y="401"/>
                      <a:pt x="134" y="409"/>
                      <a:pt x="109" y="434"/>
                    </a:cubicBezTo>
                    <a:cubicBezTo>
                      <a:pt x="92" y="451"/>
                      <a:pt x="75" y="501"/>
                      <a:pt x="92" y="526"/>
                    </a:cubicBezTo>
                    <a:cubicBezTo>
                      <a:pt x="117" y="551"/>
                      <a:pt x="142" y="535"/>
                      <a:pt x="159" y="535"/>
                    </a:cubicBezTo>
                    <a:cubicBezTo>
                      <a:pt x="159" y="551"/>
                      <a:pt x="142" y="568"/>
                      <a:pt x="159" y="593"/>
                    </a:cubicBezTo>
                    <a:cubicBezTo>
                      <a:pt x="176" y="618"/>
                      <a:pt x="209" y="602"/>
                      <a:pt x="226" y="602"/>
                    </a:cubicBezTo>
                    <a:cubicBezTo>
                      <a:pt x="217" y="618"/>
                      <a:pt x="201" y="643"/>
                      <a:pt x="226" y="668"/>
                    </a:cubicBezTo>
                    <a:cubicBezTo>
                      <a:pt x="242" y="685"/>
                      <a:pt x="276" y="677"/>
                      <a:pt x="293" y="668"/>
                    </a:cubicBezTo>
                    <a:cubicBezTo>
                      <a:pt x="284" y="693"/>
                      <a:pt x="268" y="710"/>
                      <a:pt x="293" y="744"/>
                    </a:cubicBezTo>
                    <a:cubicBezTo>
                      <a:pt x="318" y="769"/>
                      <a:pt x="368" y="752"/>
                      <a:pt x="393" y="727"/>
                    </a:cubicBezTo>
                    <a:cubicBezTo>
                      <a:pt x="418" y="702"/>
                      <a:pt x="418" y="668"/>
                      <a:pt x="393" y="643"/>
                    </a:cubicBezTo>
                    <a:cubicBezTo>
                      <a:pt x="376" y="626"/>
                      <a:pt x="360" y="626"/>
                      <a:pt x="334" y="626"/>
                    </a:cubicBezTo>
                    <a:close/>
                    <a:moveTo>
                      <a:pt x="786" y="468"/>
                    </a:moveTo>
                    <a:cubicBezTo>
                      <a:pt x="610" y="284"/>
                      <a:pt x="694" y="367"/>
                      <a:pt x="594" y="267"/>
                    </a:cubicBezTo>
                    <a:cubicBezTo>
                      <a:pt x="594" y="267"/>
                      <a:pt x="569" y="234"/>
                      <a:pt x="527" y="259"/>
                    </a:cubicBezTo>
                    <a:cubicBezTo>
                      <a:pt x="502" y="267"/>
                      <a:pt x="468" y="284"/>
                      <a:pt x="443" y="301"/>
                    </a:cubicBezTo>
                    <a:cubicBezTo>
                      <a:pt x="418" y="309"/>
                      <a:pt x="393" y="317"/>
                      <a:pt x="384" y="317"/>
                    </a:cubicBezTo>
                    <a:cubicBezTo>
                      <a:pt x="326" y="317"/>
                      <a:pt x="284" y="267"/>
                      <a:pt x="284" y="217"/>
                    </a:cubicBezTo>
                    <a:cubicBezTo>
                      <a:pt x="284" y="175"/>
                      <a:pt x="301" y="142"/>
                      <a:pt x="334" y="125"/>
                    </a:cubicBezTo>
                    <a:cubicBezTo>
                      <a:pt x="368" y="100"/>
                      <a:pt x="460" y="50"/>
                      <a:pt x="460" y="50"/>
                    </a:cubicBezTo>
                    <a:cubicBezTo>
                      <a:pt x="460" y="50"/>
                      <a:pt x="435" y="8"/>
                      <a:pt x="376" y="8"/>
                    </a:cubicBezTo>
                    <a:cubicBezTo>
                      <a:pt x="309" y="8"/>
                      <a:pt x="184" y="100"/>
                      <a:pt x="184" y="100"/>
                    </a:cubicBezTo>
                    <a:cubicBezTo>
                      <a:pt x="184" y="100"/>
                      <a:pt x="150" y="116"/>
                      <a:pt x="100" y="10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0" y="426"/>
                      <a:pt x="25" y="434"/>
                      <a:pt x="50" y="443"/>
                    </a:cubicBezTo>
                    <a:cubicBezTo>
                      <a:pt x="59" y="426"/>
                      <a:pt x="67" y="409"/>
                      <a:pt x="83" y="392"/>
                    </a:cubicBezTo>
                    <a:cubicBezTo>
                      <a:pt x="125" y="351"/>
                      <a:pt x="192" y="351"/>
                      <a:pt x="234" y="392"/>
                    </a:cubicBezTo>
                    <a:cubicBezTo>
                      <a:pt x="242" y="409"/>
                      <a:pt x="251" y="417"/>
                      <a:pt x="251" y="434"/>
                    </a:cubicBezTo>
                    <a:cubicBezTo>
                      <a:pt x="268" y="443"/>
                      <a:pt x="284" y="451"/>
                      <a:pt x="293" y="468"/>
                    </a:cubicBezTo>
                    <a:cubicBezTo>
                      <a:pt x="309" y="476"/>
                      <a:pt x="318" y="493"/>
                      <a:pt x="318" y="510"/>
                    </a:cubicBezTo>
                    <a:cubicBezTo>
                      <a:pt x="334" y="510"/>
                      <a:pt x="351" y="518"/>
                      <a:pt x="360" y="535"/>
                    </a:cubicBezTo>
                    <a:cubicBezTo>
                      <a:pt x="376" y="551"/>
                      <a:pt x="384" y="568"/>
                      <a:pt x="384" y="585"/>
                    </a:cubicBezTo>
                    <a:cubicBezTo>
                      <a:pt x="401" y="585"/>
                      <a:pt x="418" y="593"/>
                      <a:pt x="426" y="610"/>
                    </a:cubicBezTo>
                    <a:cubicBezTo>
                      <a:pt x="451" y="635"/>
                      <a:pt x="460" y="668"/>
                      <a:pt x="451" y="702"/>
                    </a:cubicBezTo>
                    <a:cubicBezTo>
                      <a:pt x="460" y="702"/>
                      <a:pt x="468" y="718"/>
                      <a:pt x="477" y="727"/>
                    </a:cubicBezTo>
                    <a:cubicBezTo>
                      <a:pt x="493" y="744"/>
                      <a:pt x="527" y="744"/>
                      <a:pt x="543" y="727"/>
                    </a:cubicBezTo>
                    <a:cubicBezTo>
                      <a:pt x="560" y="710"/>
                      <a:pt x="560" y="677"/>
                      <a:pt x="543" y="660"/>
                    </a:cubicBezTo>
                    <a:lnTo>
                      <a:pt x="535" y="660"/>
                    </a:lnTo>
                    <a:cubicBezTo>
                      <a:pt x="485" y="602"/>
                      <a:pt x="477" y="593"/>
                      <a:pt x="485" y="585"/>
                    </a:cubicBezTo>
                    <a:cubicBezTo>
                      <a:pt x="493" y="585"/>
                      <a:pt x="502" y="593"/>
                      <a:pt x="560" y="660"/>
                    </a:cubicBezTo>
                    <a:cubicBezTo>
                      <a:pt x="569" y="668"/>
                      <a:pt x="569" y="668"/>
                      <a:pt x="569" y="668"/>
                    </a:cubicBezTo>
                    <a:cubicBezTo>
                      <a:pt x="585" y="685"/>
                      <a:pt x="610" y="685"/>
                      <a:pt x="627" y="668"/>
                    </a:cubicBezTo>
                    <a:cubicBezTo>
                      <a:pt x="644" y="652"/>
                      <a:pt x="644" y="618"/>
                      <a:pt x="627" y="602"/>
                    </a:cubicBezTo>
                    <a:cubicBezTo>
                      <a:pt x="569" y="535"/>
                      <a:pt x="560" y="526"/>
                      <a:pt x="560" y="518"/>
                    </a:cubicBezTo>
                    <a:cubicBezTo>
                      <a:pt x="569" y="518"/>
                      <a:pt x="594" y="551"/>
                      <a:pt x="652" y="610"/>
                    </a:cubicBezTo>
                    <a:cubicBezTo>
                      <a:pt x="669" y="626"/>
                      <a:pt x="702" y="626"/>
                      <a:pt x="719" y="610"/>
                    </a:cubicBezTo>
                    <a:cubicBezTo>
                      <a:pt x="727" y="593"/>
                      <a:pt x="736" y="568"/>
                      <a:pt x="719" y="543"/>
                    </a:cubicBezTo>
                    <a:cubicBezTo>
                      <a:pt x="644" y="468"/>
                      <a:pt x="644" y="468"/>
                      <a:pt x="652" y="459"/>
                    </a:cubicBezTo>
                    <a:lnTo>
                      <a:pt x="727" y="526"/>
                    </a:lnTo>
                    <a:cubicBezTo>
                      <a:pt x="727" y="535"/>
                      <a:pt x="727" y="535"/>
                      <a:pt x="727" y="535"/>
                    </a:cubicBezTo>
                    <a:cubicBezTo>
                      <a:pt x="744" y="551"/>
                      <a:pt x="769" y="551"/>
                      <a:pt x="786" y="535"/>
                    </a:cubicBezTo>
                    <a:cubicBezTo>
                      <a:pt x="803" y="510"/>
                      <a:pt x="803" y="484"/>
                      <a:pt x="786" y="468"/>
                    </a:cubicBezTo>
                    <a:close/>
                    <a:moveTo>
                      <a:pt x="786" y="468"/>
                    </a:moveTo>
                    <a:lnTo>
                      <a:pt x="786" y="46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28" name="文本框 22"/>
              <p:cNvSpPr txBox="1"/>
              <p:nvPr/>
            </p:nvSpPr>
            <p:spPr>
              <a:xfrm>
                <a:off x="5205936" y="4110467"/>
                <a:ext cx="5167838" cy="333412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Autofit/>
              </a:bodyPr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禁止作业人员在在吊顶上方有跑、跳等可引起较大瞬时冲击力的行为，</a:t>
                </a:r>
                <a:endPara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禁止人员密集（每块盲板上不超过2人）。</a:t>
                </a:r>
                <a:endParaRPr lang="zh-CN" altLang="en-US" sz="1600" b="1" dirty="0" smtClean="0">
                  <a:solidFill>
                    <a:schemeClr val="accent3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680410" y="4893568"/>
              <a:ext cx="4958741" cy="662956"/>
              <a:chOff x="4680410" y="4865522"/>
              <a:chExt cx="4958741" cy="662956"/>
            </a:xfrm>
          </p:grpSpPr>
          <p:sp>
            <p:nvSpPr>
              <p:cNvPr id="21" name="任意多边形 20"/>
              <p:cNvSpPr>
                <a:spLocks noChangeAspect="1"/>
              </p:cNvSpPr>
              <p:nvPr/>
            </p:nvSpPr>
            <p:spPr bwMode="auto">
              <a:xfrm>
                <a:off x="4680410" y="4865522"/>
                <a:ext cx="511397" cy="662956"/>
              </a:xfrm>
              <a:custGeom>
                <a:avLst/>
                <a:gdLst>
                  <a:gd name="T0" fmla="*/ 719 w 1222"/>
                  <a:gd name="T1" fmla="*/ 1338 h 1581"/>
                  <a:gd name="T2" fmla="*/ 686 w 1222"/>
                  <a:gd name="T3" fmla="*/ 1221 h 1581"/>
                  <a:gd name="T4" fmla="*/ 686 w 1222"/>
                  <a:gd name="T5" fmla="*/ 359 h 1581"/>
                  <a:gd name="T6" fmla="*/ 719 w 1222"/>
                  <a:gd name="T7" fmla="*/ 243 h 1581"/>
                  <a:gd name="T8" fmla="*/ 17 w 1222"/>
                  <a:gd name="T9" fmla="*/ 460 h 1581"/>
                  <a:gd name="T10" fmla="*/ 0 w 1222"/>
                  <a:gd name="T11" fmla="*/ 794 h 1581"/>
                  <a:gd name="T12" fmla="*/ 17 w 1222"/>
                  <a:gd name="T13" fmla="*/ 1120 h 1581"/>
                  <a:gd name="T14" fmla="*/ 502 w 1222"/>
                  <a:gd name="T15" fmla="*/ 1530 h 1581"/>
                  <a:gd name="T16" fmla="*/ 493 w 1222"/>
                  <a:gd name="T17" fmla="*/ 1112 h 1581"/>
                  <a:gd name="T18" fmla="*/ 284 w 1222"/>
                  <a:gd name="T19" fmla="*/ 1120 h 1581"/>
                  <a:gd name="T20" fmla="*/ 284 w 1222"/>
                  <a:gd name="T21" fmla="*/ 794 h 1581"/>
                  <a:gd name="T22" fmla="*/ 284 w 1222"/>
                  <a:gd name="T23" fmla="*/ 460 h 1581"/>
                  <a:gd name="T24" fmla="*/ 493 w 1222"/>
                  <a:gd name="T25" fmla="*/ 468 h 1581"/>
                  <a:gd name="T26" fmla="*/ 502 w 1222"/>
                  <a:gd name="T27" fmla="*/ 58 h 1581"/>
                  <a:gd name="T28" fmla="*/ 17 w 1222"/>
                  <a:gd name="T29" fmla="*/ 460 h 1581"/>
                  <a:gd name="T30" fmla="*/ 602 w 1222"/>
                  <a:gd name="T31" fmla="*/ 911 h 1581"/>
                  <a:gd name="T32" fmla="*/ 493 w 1222"/>
                  <a:gd name="T33" fmla="*/ 861 h 1581"/>
                  <a:gd name="T34" fmla="*/ 543 w 1222"/>
                  <a:gd name="T35" fmla="*/ 828 h 1581"/>
                  <a:gd name="T36" fmla="*/ 610 w 1222"/>
                  <a:gd name="T37" fmla="*/ 778 h 1581"/>
                  <a:gd name="T38" fmla="*/ 627 w 1222"/>
                  <a:gd name="T39" fmla="*/ 660 h 1581"/>
                  <a:gd name="T40" fmla="*/ 476 w 1222"/>
                  <a:gd name="T41" fmla="*/ 677 h 1581"/>
                  <a:gd name="T42" fmla="*/ 510 w 1222"/>
                  <a:gd name="T43" fmla="*/ 736 h 1581"/>
                  <a:gd name="T44" fmla="*/ 560 w 1222"/>
                  <a:gd name="T45" fmla="*/ 677 h 1581"/>
                  <a:gd name="T46" fmla="*/ 585 w 1222"/>
                  <a:gd name="T47" fmla="*/ 719 h 1581"/>
                  <a:gd name="T48" fmla="*/ 502 w 1222"/>
                  <a:gd name="T49" fmla="*/ 803 h 1581"/>
                  <a:gd name="T50" fmla="*/ 410 w 1222"/>
                  <a:gd name="T51" fmla="*/ 911 h 1581"/>
                  <a:gd name="T52" fmla="*/ 819 w 1222"/>
                  <a:gd name="T53" fmla="*/ 811 h 1581"/>
                  <a:gd name="T54" fmla="*/ 794 w 1222"/>
                  <a:gd name="T55" fmla="*/ 635 h 1581"/>
                  <a:gd name="T56" fmla="*/ 644 w 1222"/>
                  <a:gd name="T57" fmla="*/ 853 h 1581"/>
                  <a:gd name="T58" fmla="*/ 744 w 1222"/>
                  <a:gd name="T59" fmla="*/ 911 h 1581"/>
                  <a:gd name="T60" fmla="*/ 803 w 1222"/>
                  <a:gd name="T61" fmla="*/ 853 h 1581"/>
                  <a:gd name="T62" fmla="*/ 844 w 1222"/>
                  <a:gd name="T63" fmla="*/ 811 h 1581"/>
                  <a:gd name="T64" fmla="*/ 786 w 1222"/>
                  <a:gd name="T65" fmla="*/ 686 h 1581"/>
                  <a:gd name="T66" fmla="*/ 694 w 1222"/>
                  <a:gd name="T67" fmla="*/ 811 h 1581"/>
                  <a:gd name="T68" fmla="*/ 694 w 1222"/>
                  <a:gd name="T69" fmla="*/ 811 h 1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22" h="1581">
                    <a:moveTo>
                      <a:pt x="1221" y="794"/>
                    </a:moveTo>
                    <a:cubicBezTo>
                      <a:pt x="1221" y="1079"/>
                      <a:pt x="995" y="1313"/>
                      <a:pt x="719" y="1338"/>
                    </a:cubicBezTo>
                    <a:cubicBezTo>
                      <a:pt x="719" y="1329"/>
                      <a:pt x="711" y="1313"/>
                      <a:pt x="711" y="1296"/>
                    </a:cubicBezTo>
                    <a:cubicBezTo>
                      <a:pt x="711" y="1296"/>
                      <a:pt x="702" y="1262"/>
                      <a:pt x="686" y="1221"/>
                    </a:cubicBezTo>
                    <a:cubicBezTo>
                      <a:pt x="911" y="1212"/>
                      <a:pt x="1095" y="1028"/>
                      <a:pt x="1095" y="794"/>
                    </a:cubicBezTo>
                    <a:cubicBezTo>
                      <a:pt x="1095" y="560"/>
                      <a:pt x="911" y="368"/>
                      <a:pt x="686" y="359"/>
                    </a:cubicBezTo>
                    <a:cubicBezTo>
                      <a:pt x="702" y="326"/>
                      <a:pt x="711" y="293"/>
                      <a:pt x="711" y="284"/>
                    </a:cubicBezTo>
                    <a:cubicBezTo>
                      <a:pt x="711" y="276"/>
                      <a:pt x="719" y="259"/>
                      <a:pt x="719" y="243"/>
                    </a:cubicBezTo>
                    <a:cubicBezTo>
                      <a:pt x="995" y="267"/>
                      <a:pt x="1221" y="510"/>
                      <a:pt x="1221" y="794"/>
                    </a:cubicBezTo>
                    <a:close/>
                    <a:moveTo>
                      <a:pt x="17" y="460"/>
                    </a:moveTo>
                    <a:cubicBezTo>
                      <a:pt x="8" y="568"/>
                      <a:pt x="0" y="677"/>
                      <a:pt x="0" y="786"/>
                    </a:cubicBezTo>
                    <a:lnTo>
                      <a:pt x="0" y="794"/>
                    </a:lnTo>
                    <a:lnTo>
                      <a:pt x="0" y="803"/>
                    </a:lnTo>
                    <a:cubicBezTo>
                      <a:pt x="0" y="911"/>
                      <a:pt x="8" y="1012"/>
                      <a:pt x="17" y="1120"/>
                    </a:cubicBezTo>
                    <a:cubicBezTo>
                      <a:pt x="42" y="1396"/>
                      <a:pt x="259" y="1580"/>
                      <a:pt x="468" y="1538"/>
                    </a:cubicBezTo>
                    <a:cubicBezTo>
                      <a:pt x="485" y="1530"/>
                      <a:pt x="493" y="1530"/>
                      <a:pt x="502" y="1530"/>
                    </a:cubicBezTo>
                    <a:cubicBezTo>
                      <a:pt x="552" y="1505"/>
                      <a:pt x="594" y="1471"/>
                      <a:pt x="644" y="1438"/>
                    </a:cubicBezTo>
                    <a:cubicBezTo>
                      <a:pt x="702" y="1396"/>
                      <a:pt x="569" y="1070"/>
                      <a:pt x="493" y="1112"/>
                    </a:cubicBezTo>
                    <a:cubicBezTo>
                      <a:pt x="460" y="1129"/>
                      <a:pt x="376" y="1196"/>
                      <a:pt x="343" y="1196"/>
                    </a:cubicBezTo>
                    <a:cubicBezTo>
                      <a:pt x="309" y="1204"/>
                      <a:pt x="293" y="1162"/>
                      <a:pt x="284" y="1120"/>
                    </a:cubicBezTo>
                    <a:cubicBezTo>
                      <a:pt x="276" y="1028"/>
                      <a:pt x="284" y="903"/>
                      <a:pt x="284" y="803"/>
                    </a:cubicBezTo>
                    <a:cubicBezTo>
                      <a:pt x="284" y="794"/>
                      <a:pt x="284" y="794"/>
                      <a:pt x="284" y="794"/>
                    </a:cubicBezTo>
                    <a:cubicBezTo>
                      <a:pt x="284" y="786"/>
                      <a:pt x="284" y="786"/>
                      <a:pt x="284" y="786"/>
                    </a:cubicBezTo>
                    <a:cubicBezTo>
                      <a:pt x="284" y="677"/>
                      <a:pt x="276" y="560"/>
                      <a:pt x="284" y="460"/>
                    </a:cubicBezTo>
                    <a:cubicBezTo>
                      <a:pt x="293" y="426"/>
                      <a:pt x="309" y="385"/>
                      <a:pt x="343" y="385"/>
                    </a:cubicBezTo>
                    <a:cubicBezTo>
                      <a:pt x="376" y="393"/>
                      <a:pt x="460" y="452"/>
                      <a:pt x="493" y="468"/>
                    </a:cubicBezTo>
                    <a:cubicBezTo>
                      <a:pt x="569" y="510"/>
                      <a:pt x="702" y="184"/>
                      <a:pt x="644" y="142"/>
                    </a:cubicBezTo>
                    <a:cubicBezTo>
                      <a:pt x="594" y="117"/>
                      <a:pt x="552" y="75"/>
                      <a:pt x="502" y="58"/>
                    </a:cubicBezTo>
                    <a:cubicBezTo>
                      <a:pt x="493" y="50"/>
                      <a:pt x="485" y="50"/>
                      <a:pt x="468" y="50"/>
                    </a:cubicBezTo>
                    <a:cubicBezTo>
                      <a:pt x="259" y="0"/>
                      <a:pt x="42" y="184"/>
                      <a:pt x="17" y="460"/>
                    </a:cubicBezTo>
                    <a:close/>
                    <a:moveTo>
                      <a:pt x="410" y="911"/>
                    </a:moveTo>
                    <a:cubicBezTo>
                      <a:pt x="602" y="911"/>
                      <a:pt x="602" y="911"/>
                      <a:pt x="602" y="911"/>
                    </a:cubicBezTo>
                    <a:cubicBezTo>
                      <a:pt x="610" y="861"/>
                      <a:pt x="610" y="861"/>
                      <a:pt x="610" y="861"/>
                    </a:cubicBezTo>
                    <a:cubicBezTo>
                      <a:pt x="493" y="861"/>
                      <a:pt x="493" y="861"/>
                      <a:pt x="493" y="861"/>
                    </a:cubicBezTo>
                    <a:cubicBezTo>
                      <a:pt x="493" y="861"/>
                      <a:pt x="502" y="853"/>
                      <a:pt x="510" y="853"/>
                    </a:cubicBezTo>
                    <a:cubicBezTo>
                      <a:pt x="510" y="845"/>
                      <a:pt x="527" y="836"/>
                      <a:pt x="543" y="828"/>
                    </a:cubicBezTo>
                    <a:cubicBezTo>
                      <a:pt x="569" y="811"/>
                      <a:pt x="569" y="811"/>
                      <a:pt x="569" y="811"/>
                    </a:cubicBezTo>
                    <a:cubicBezTo>
                      <a:pt x="585" y="803"/>
                      <a:pt x="602" y="786"/>
                      <a:pt x="610" y="778"/>
                    </a:cubicBezTo>
                    <a:cubicBezTo>
                      <a:pt x="627" y="761"/>
                      <a:pt x="635" y="744"/>
                      <a:pt x="644" y="719"/>
                    </a:cubicBezTo>
                    <a:cubicBezTo>
                      <a:pt x="652" y="694"/>
                      <a:pt x="644" y="677"/>
                      <a:pt x="627" y="660"/>
                    </a:cubicBezTo>
                    <a:cubicBezTo>
                      <a:pt x="619" y="644"/>
                      <a:pt x="594" y="635"/>
                      <a:pt x="569" y="635"/>
                    </a:cubicBezTo>
                    <a:cubicBezTo>
                      <a:pt x="527" y="635"/>
                      <a:pt x="502" y="644"/>
                      <a:pt x="476" y="677"/>
                    </a:cubicBezTo>
                    <a:cubicBezTo>
                      <a:pt x="468" y="686"/>
                      <a:pt x="460" y="711"/>
                      <a:pt x="452" y="736"/>
                    </a:cubicBezTo>
                    <a:cubicBezTo>
                      <a:pt x="510" y="736"/>
                      <a:pt x="510" y="736"/>
                      <a:pt x="510" y="736"/>
                    </a:cubicBezTo>
                    <a:cubicBezTo>
                      <a:pt x="510" y="719"/>
                      <a:pt x="518" y="702"/>
                      <a:pt x="518" y="694"/>
                    </a:cubicBezTo>
                    <a:cubicBezTo>
                      <a:pt x="527" y="686"/>
                      <a:pt x="543" y="677"/>
                      <a:pt x="560" y="677"/>
                    </a:cubicBezTo>
                    <a:cubicBezTo>
                      <a:pt x="569" y="677"/>
                      <a:pt x="577" y="686"/>
                      <a:pt x="585" y="694"/>
                    </a:cubicBezTo>
                    <a:cubicBezTo>
                      <a:pt x="585" y="702"/>
                      <a:pt x="594" y="711"/>
                      <a:pt x="585" y="719"/>
                    </a:cubicBezTo>
                    <a:cubicBezTo>
                      <a:pt x="585" y="736"/>
                      <a:pt x="577" y="744"/>
                      <a:pt x="560" y="761"/>
                    </a:cubicBezTo>
                    <a:cubicBezTo>
                      <a:pt x="552" y="769"/>
                      <a:pt x="535" y="778"/>
                      <a:pt x="502" y="803"/>
                    </a:cubicBezTo>
                    <a:cubicBezTo>
                      <a:pt x="468" y="819"/>
                      <a:pt x="452" y="836"/>
                      <a:pt x="435" y="861"/>
                    </a:cubicBezTo>
                    <a:cubicBezTo>
                      <a:pt x="426" y="878"/>
                      <a:pt x="418" y="895"/>
                      <a:pt x="410" y="911"/>
                    </a:cubicBezTo>
                    <a:close/>
                    <a:moveTo>
                      <a:pt x="844" y="811"/>
                    </a:moveTo>
                    <a:cubicBezTo>
                      <a:pt x="819" y="811"/>
                      <a:pt x="819" y="811"/>
                      <a:pt x="819" y="811"/>
                    </a:cubicBezTo>
                    <a:cubicBezTo>
                      <a:pt x="853" y="635"/>
                      <a:pt x="853" y="635"/>
                      <a:pt x="853" y="635"/>
                    </a:cubicBezTo>
                    <a:cubicBezTo>
                      <a:pt x="794" y="635"/>
                      <a:pt x="794" y="635"/>
                      <a:pt x="794" y="635"/>
                    </a:cubicBezTo>
                    <a:cubicBezTo>
                      <a:pt x="652" y="803"/>
                      <a:pt x="652" y="803"/>
                      <a:pt x="652" y="803"/>
                    </a:cubicBezTo>
                    <a:cubicBezTo>
                      <a:pt x="644" y="853"/>
                      <a:pt x="644" y="853"/>
                      <a:pt x="644" y="853"/>
                    </a:cubicBezTo>
                    <a:cubicBezTo>
                      <a:pt x="753" y="853"/>
                      <a:pt x="753" y="853"/>
                      <a:pt x="753" y="853"/>
                    </a:cubicBezTo>
                    <a:cubicBezTo>
                      <a:pt x="744" y="911"/>
                      <a:pt x="744" y="911"/>
                      <a:pt x="744" y="911"/>
                    </a:cubicBezTo>
                    <a:cubicBezTo>
                      <a:pt x="794" y="911"/>
                      <a:pt x="794" y="911"/>
                      <a:pt x="794" y="911"/>
                    </a:cubicBezTo>
                    <a:cubicBezTo>
                      <a:pt x="803" y="853"/>
                      <a:pt x="803" y="853"/>
                      <a:pt x="803" y="853"/>
                    </a:cubicBezTo>
                    <a:cubicBezTo>
                      <a:pt x="836" y="853"/>
                      <a:pt x="836" y="853"/>
                      <a:pt x="836" y="853"/>
                    </a:cubicBezTo>
                    <a:lnTo>
                      <a:pt x="844" y="811"/>
                    </a:lnTo>
                    <a:close/>
                    <a:moveTo>
                      <a:pt x="694" y="811"/>
                    </a:moveTo>
                    <a:cubicBezTo>
                      <a:pt x="786" y="686"/>
                      <a:pt x="786" y="686"/>
                      <a:pt x="786" y="686"/>
                    </a:cubicBezTo>
                    <a:cubicBezTo>
                      <a:pt x="761" y="811"/>
                      <a:pt x="761" y="811"/>
                      <a:pt x="761" y="811"/>
                    </a:cubicBezTo>
                    <a:lnTo>
                      <a:pt x="694" y="811"/>
                    </a:lnTo>
                    <a:close/>
                    <a:moveTo>
                      <a:pt x="694" y="811"/>
                    </a:moveTo>
                    <a:lnTo>
                      <a:pt x="694" y="8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23" name="文本框 20"/>
              <p:cNvSpPr txBox="1"/>
              <p:nvPr/>
            </p:nvSpPr>
            <p:spPr>
              <a:xfrm>
                <a:off x="5196827" y="5063698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Autofit/>
              </a:bodyPr>
              <a:p>
                <a:pPr marR="0" lvl="0" indent="0" algn="l" defTabSz="914400" rtl="0" eaLnBrk="0" fontAlgn="base" latinLnBrk="0" hangingPunct="0">
                  <a:lnSpc>
                    <a:spcPct val="14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anose="05000000000000000000" charset="0"/>
                  <a:buNone/>
                  <a:defRPr/>
                </a:pPr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吊顶上方，禁止材料长时间集中堆放，每块盲板上堆放的材料不超过80kg，不超过1天。</a:t>
                </a:r>
                <a:endParaRPr lang="zh-CN" altLang="en-US" sz="1600" b="1" dirty="0" smtClean="0">
                  <a:solidFill>
                    <a:schemeClr val="accent4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sp>
          <p:nvSpPr>
            <p:cNvPr id="15" name="任意多边形 14"/>
            <p:cNvSpPr/>
            <p:nvPr/>
          </p:nvSpPr>
          <p:spPr bwMode="auto">
            <a:xfrm rot="16200000">
              <a:off x="2028512" y="5523510"/>
              <a:ext cx="1143317" cy="1145243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10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680410" y="5881333"/>
              <a:ext cx="4953522" cy="662956"/>
              <a:chOff x="4680410" y="4865522"/>
              <a:chExt cx="4953522" cy="662956"/>
            </a:xfrm>
          </p:grpSpPr>
          <p:sp>
            <p:nvSpPr>
              <p:cNvPr id="17" name="任意多边形 16"/>
              <p:cNvSpPr>
                <a:spLocks noChangeAspect="1"/>
              </p:cNvSpPr>
              <p:nvPr/>
            </p:nvSpPr>
            <p:spPr bwMode="auto">
              <a:xfrm>
                <a:off x="4680410" y="4865522"/>
                <a:ext cx="511397" cy="662956"/>
              </a:xfrm>
              <a:custGeom>
                <a:avLst/>
                <a:gdLst>
                  <a:gd name="T0" fmla="*/ 719 w 1222"/>
                  <a:gd name="T1" fmla="*/ 1338 h 1581"/>
                  <a:gd name="T2" fmla="*/ 686 w 1222"/>
                  <a:gd name="T3" fmla="*/ 1221 h 1581"/>
                  <a:gd name="T4" fmla="*/ 686 w 1222"/>
                  <a:gd name="T5" fmla="*/ 359 h 1581"/>
                  <a:gd name="T6" fmla="*/ 719 w 1222"/>
                  <a:gd name="T7" fmla="*/ 243 h 1581"/>
                  <a:gd name="T8" fmla="*/ 17 w 1222"/>
                  <a:gd name="T9" fmla="*/ 460 h 1581"/>
                  <a:gd name="T10" fmla="*/ 0 w 1222"/>
                  <a:gd name="T11" fmla="*/ 794 h 1581"/>
                  <a:gd name="T12" fmla="*/ 17 w 1222"/>
                  <a:gd name="T13" fmla="*/ 1120 h 1581"/>
                  <a:gd name="T14" fmla="*/ 502 w 1222"/>
                  <a:gd name="T15" fmla="*/ 1530 h 1581"/>
                  <a:gd name="T16" fmla="*/ 493 w 1222"/>
                  <a:gd name="T17" fmla="*/ 1112 h 1581"/>
                  <a:gd name="T18" fmla="*/ 284 w 1222"/>
                  <a:gd name="T19" fmla="*/ 1120 h 1581"/>
                  <a:gd name="T20" fmla="*/ 284 w 1222"/>
                  <a:gd name="T21" fmla="*/ 794 h 1581"/>
                  <a:gd name="T22" fmla="*/ 284 w 1222"/>
                  <a:gd name="T23" fmla="*/ 460 h 1581"/>
                  <a:gd name="T24" fmla="*/ 493 w 1222"/>
                  <a:gd name="T25" fmla="*/ 468 h 1581"/>
                  <a:gd name="T26" fmla="*/ 502 w 1222"/>
                  <a:gd name="T27" fmla="*/ 58 h 1581"/>
                  <a:gd name="T28" fmla="*/ 17 w 1222"/>
                  <a:gd name="T29" fmla="*/ 460 h 1581"/>
                  <a:gd name="T30" fmla="*/ 602 w 1222"/>
                  <a:gd name="T31" fmla="*/ 911 h 1581"/>
                  <a:gd name="T32" fmla="*/ 493 w 1222"/>
                  <a:gd name="T33" fmla="*/ 861 h 1581"/>
                  <a:gd name="T34" fmla="*/ 543 w 1222"/>
                  <a:gd name="T35" fmla="*/ 828 h 1581"/>
                  <a:gd name="T36" fmla="*/ 610 w 1222"/>
                  <a:gd name="T37" fmla="*/ 778 h 1581"/>
                  <a:gd name="T38" fmla="*/ 627 w 1222"/>
                  <a:gd name="T39" fmla="*/ 660 h 1581"/>
                  <a:gd name="T40" fmla="*/ 476 w 1222"/>
                  <a:gd name="T41" fmla="*/ 677 h 1581"/>
                  <a:gd name="T42" fmla="*/ 510 w 1222"/>
                  <a:gd name="T43" fmla="*/ 736 h 1581"/>
                  <a:gd name="T44" fmla="*/ 560 w 1222"/>
                  <a:gd name="T45" fmla="*/ 677 h 1581"/>
                  <a:gd name="T46" fmla="*/ 585 w 1222"/>
                  <a:gd name="T47" fmla="*/ 719 h 1581"/>
                  <a:gd name="T48" fmla="*/ 502 w 1222"/>
                  <a:gd name="T49" fmla="*/ 803 h 1581"/>
                  <a:gd name="T50" fmla="*/ 410 w 1222"/>
                  <a:gd name="T51" fmla="*/ 911 h 1581"/>
                  <a:gd name="T52" fmla="*/ 819 w 1222"/>
                  <a:gd name="T53" fmla="*/ 811 h 1581"/>
                  <a:gd name="T54" fmla="*/ 794 w 1222"/>
                  <a:gd name="T55" fmla="*/ 635 h 1581"/>
                  <a:gd name="T56" fmla="*/ 644 w 1222"/>
                  <a:gd name="T57" fmla="*/ 853 h 1581"/>
                  <a:gd name="T58" fmla="*/ 744 w 1222"/>
                  <a:gd name="T59" fmla="*/ 911 h 1581"/>
                  <a:gd name="T60" fmla="*/ 803 w 1222"/>
                  <a:gd name="T61" fmla="*/ 853 h 1581"/>
                  <a:gd name="T62" fmla="*/ 844 w 1222"/>
                  <a:gd name="T63" fmla="*/ 811 h 1581"/>
                  <a:gd name="T64" fmla="*/ 786 w 1222"/>
                  <a:gd name="T65" fmla="*/ 686 h 1581"/>
                  <a:gd name="T66" fmla="*/ 694 w 1222"/>
                  <a:gd name="T67" fmla="*/ 811 h 1581"/>
                  <a:gd name="T68" fmla="*/ 694 w 1222"/>
                  <a:gd name="T69" fmla="*/ 811 h 1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22" h="1581">
                    <a:moveTo>
                      <a:pt x="1221" y="794"/>
                    </a:moveTo>
                    <a:cubicBezTo>
                      <a:pt x="1221" y="1079"/>
                      <a:pt x="995" y="1313"/>
                      <a:pt x="719" y="1338"/>
                    </a:cubicBezTo>
                    <a:cubicBezTo>
                      <a:pt x="719" y="1329"/>
                      <a:pt x="711" y="1313"/>
                      <a:pt x="711" y="1296"/>
                    </a:cubicBezTo>
                    <a:cubicBezTo>
                      <a:pt x="711" y="1296"/>
                      <a:pt x="702" y="1262"/>
                      <a:pt x="686" y="1221"/>
                    </a:cubicBezTo>
                    <a:cubicBezTo>
                      <a:pt x="911" y="1212"/>
                      <a:pt x="1095" y="1028"/>
                      <a:pt x="1095" y="794"/>
                    </a:cubicBezTo>
                    <a:cubicBezTo>
                      <a:pt x="1095" y="560"/>
                      <a:pt x="911" y="368"/>
                      <a:pt x="686" y="359"/>
                    </a:cubicBezTo>
                    <a:cubicBezTo>
                      <a:pt x="702" y="326"/>
                      <a:pt x="711" y="293"/>
                      <a:pt x="711" y="284"/>
                    </a:cubicBezTo>
                    <a:cubicBezTo>
                      <a:pt x="711" y="276"/>
                      <a:pt x="719" y="259"/>
                      <a:pt x="719" y="243"/>
                    </a:cubicBezTo>
                    <a:cubicBezTo>
                      <a:pt x="995" y="267"/>
                      <a:pt x="1221" y="510"/>
                      <a:pt x="1221" y="794"/>
                    </a:cubicBezTo>
                    <a:close/>
                    <a:moveTo>
                      <a:pt x="17" y="460"/>
                    </a:moveTo>
                    <a:cubicBezTo>
                      <a:pt x="8" y="568"/>
                      <a:pt x="0" y="677"/>
                      <a:pt x="0" y="786"/>
                    </a:cubicBezTo>
                    <a:lnTo>
                      <a:pt x="0" y="794"/>
                    </a:lnTo>
                    <a:lnTo>
                      <a:pt x="0" y="803"/>
                    </a:lnTo>
                    <a:cubicBezTo>
                      <a:pt x="0" y="911"/>
                      <a:pt x="8" y="1012"/>
                      <a:pt x="17" y="1120"/>
                    </a:cubicBezTo>
                    <a:cubicBezTo>
                      <a:pt x="42" y="1396"/>
                      <a:pt x="259" y="1580"/>
                      <a:pt x="468" y="1538"/>
                    </a:cubicBezTo>
                    <a:cubicBezTo>
                      <a:pt x="485" y="1530"/>
                      <a:pt x="493" y="1530"/>
                      <a:pt x="502" y="1530"/>
                    </a:cubicBezTo>
                    <a:cubicBezTo>
                      <a:pt x="552" y="1505"/>
                      <a:pt x="594" y="1471"/>
                      <a:pt x="644" y="1438"/>
                    </a:cubicBezTo>
                    <a:cubicBezTo>
                      <a:pt x="702" y="1396"/>
                      <a:pt x="569" y="1070"/>
                      <a:pt x="493" y="1112"/>
                    </a:cubicBezTo>
                    <a:cubicBezTo>
                      <a:pt x="460" y="1129"/>
                      <a:pt x="376" y="1196"/>
                      <a:pt x="343" y="1196"/>
                    </a:cubicBezTo>
                    <a:cubicBezTo>
                      <a:pt x="309" y="1204"/>
                      <a:pt x="293" y="1162"/>
                      <a:pt x="284" y="1120"/>
                    </a:cubicBezTo>
                    <a:cubicBezTo>
                      <a:pt x="276" y="1028"/>
                      <a:pt x="284" y="903"/>
                      <a:pt x="284" y="803"/>
                    </a:cubicBezTo>
                    <a:cubicBezTo>
                      <a:pt x="284" y="794"/>
                      <a:pt x="284" y="794"/>
                      <a:pt x="284" y="794"/>
                    </a:cubicBezTo>
                    <a:cubicBezTo>
                      <a:pt x="284" y="786"/>
                      <a:pt x="284" y="786"/>
                      <a:pt x="284" y="786"/>
                    </a:cubicBezTo>
                    <a:cubicBezTo>
                      <a:pt x="284" y="677"/>
                      <a:pt x="276" y="560"/>
                      <a:pt x="284" y="460"/>
                    </a:cubicBezTo>
                    <a:cubicBezTo>
                      <a:pt x="293" y="426"/>
                      <a:pt x="309" y="385"/>
                      <a:pt x="343" y="385"/>
                    </a:cubicBezTo>
                    <a:cubicBezTo>
                      <a:pt x="376" y="393"/>
                      <a:pt x="460" y="452"/>
                      <a:pt x="493" y="468"/>
                    </a:cubicBezTo>
                    <a:cubicBezTo>
                      <a:pt x="569" y="510"/>
                      <a:pt x="702" y="184"/>
                      <a:pt x="644" y="142"/>
                    </a:cubicBezTo>
                    <a:cubicBezTo>
                      <a:pt x="594" y="117"/>
                      <a:pt x="552" y="75"/>
                      <a:pt x="502" y="58"/>
                    </a:cubicBezTo>
                    <a:cubicBezTo>
                      <a:pt x="493" y="50"/>
                      <a:pt x="485" y="50"/>
                      <a:pt x="468" y="50"/>
                    </a:cubicBezTo>
                    <a:cubicBezTo>
                      <a:pt x="259" y="0"/>
                      <a:pt x="42" y="184"/>
                      <a:pt x="17" y="460"/>
                    </a:cubicBezTo>
                    <a:close/>
                    <a:moveTo>
                      <a:pt x="410" y="911"/>
                    </a:moveTo>
                    <a:cubicBezTo>
                      <a:pt x="602" y="911"/>
                      <a:pt x="602" y="911"/>
                      <a:pt x="602" y="911"/>
                    </a:cubicBezTo>
                    <a:cubicBezTo>
                      <a:pt x="610" y="861"/>
                      <a:pt x="610" y="861"/>
                      <a:pt x="610" y="861"/>
                    </a:cubicBezTo>
                    <a:cubicBezTo>
                      <a:pt x="493" y="861"/>
                      <a:pt x="493" y="861"/>
                      <a:pt x="493" y="861"/>
                    </a:cubicBezTo>
                    <a:cubicBezTo>
                      <a:pt x="493" y="861"/>
                      <a:pt x="502" y="853"/>
                      <a:pt x="510" y="853"/>
                    </a:cubicBezTo>
                    <a:cubicBezTo>
                      <a:pt x="510" y="845"/>
                      <a:pt x="527" y="836"/>
                      <a:pt x="543" y="828"/>
                    </a:cubicBezTo>
                    <a:cubicBezTo>
                      <a:pt x="569" y="811"/>
                      <a:pt x="569" y="811"/>
                      <a:pt x="569" y="811"/>
                    </a:cubicBezTo>
                    <a:cubicBezTo>
                      <a:pt x="585" y="803"/>
                      <a:pt x="602" y="786"/>
                      <a:pt x="610" y="778"/>
                    </a:cubicBezTo>
                    <a:cubicBezTo>
                      <a:pt x="627" y="761"/>
                      <a:pt x="635" y="744"/>
                      <a:pt x="644" y="719"/>
                    </a:cubicBezTo>
                    <a:cubicBezTo>
                      <a:pt x="652" y="694"/>
                      <a:pt x="644" y="677"/>
                      <a:pt x="627" y="660"/>
                    </a:cubicBezTo>
                    <a:cubicBezTo>
                      <a:pt x="619" y="644"/>
                      <a:pt x="594" y="635"/>
                      <a:pt x="569" y="635"/>
                    </a:cubicBezTo>
                    <a:cubicBezTo>
                      <a:pt x="527" y="635"/>
                      <a:pt x="502" y="644"/>
                      <a:pt x="476" y="677"/>
                    </a:cubicBezTo>
                    <a:cubicBezTo>
                      <a:pt x="468" y="686"/>
                      <a:pt x="460" y="711"/>
                      <a:pt x="452" y="736"/>
                    </a:cubicBezTo>
                    <a:cubicBezTo>
                      <a:pt x="510" y="736"/>
                      <a:pt x="510" y="736"/>
                      <a:pt x="510" y="736"/>
                    </a:cubicBezTo>
                    <a:cubicBezTo>
                      <a:pt x="510" y="719"/>
                      <a:pt x="518" y="702"/>
                      <a:pt x="518" y="694"/>
                    </a:cubicBezTo>
                    <a:cubicBezTo>
                      <a:pt x="527" y="686"/>
                      <a:pt x="543" y="677"/>
                      <a:pt x="560" y="677"/>
                    </a:cubicBezTo>
                    <a:cubicBezTo>
                      <a:pt x="569" y="677"/>
                      <a:pt x="577" y="686"/>
                      <a:pt x="585" y="694"/>
                    </a:cubicBezTo>
                    <a:cubicBezTo>
                      <a:pt x="585" y="702"/>
                      <a:pt x="594" y="711"/>
                      <a:pt x="585" y="719"/>
                    </a:cubicBezTo>
                    <a:cubicBezTo>
                      <a:pt x="585" y="736"/>
                      <a:pt x="577" y="744"/>
                      <a:pt x="560" y="761"/>
                    </a:cubicBezTo>
                    <a:cubicBezTo>
                      <a:pt x="552" y="769"/>
                      <a:pt x="535" y="778"/>
                      <a:pt x="502" y="803"/>
                    </a:cubicBezTo>
                    <a:cubicBezTo>
                      <a:pt x="468" y="819"/>
                      <a:pt x="452" y="836"/>
                      <a:pt x="435" y="861"/>
                    </a:cubicBezTo>
                    <a:cubicBezTo>
                      <a:pt x="426" y="878"/>
                      <a:pt x="418" y="895"/>
                      <a:pt x="410" y="911"/>
                    </a:cubicBezTo>
                    <a:close/>
                    <a:moveTo>
                      <a:pt x="844" y="811"/>
                    </a:moveTo>
                    <a:cubicBezTo>
                      <a:pt x="819" y="811"/>
                      <a:pt x="819" y="811"/>
                      <a:pt x="819" y="811"/>
                    </a:cubicBezTo>
                    <a:cubicBezTo>
                      <a:pt x="853" y="635"/>
                      <a:pt x="853" y="635"/>
                      <a:pt x="853" y="635"/>
                    </a:cubicBezTo>
                    <a:cubicBezTo>
                      <a:pt x="794" y="635"/>
                      <a:pt x="794" y="635"/>
                      <a:pt x="794" y="635"/>
                    </a:cubicBezTo>
                    <a:cubicBezTo>
                      <a:pt x="652" y="803"/>
                      <a:pt x="652" y="803"/>
                      <a:pt x="652" y="803"/>
                    </a:cubicBezTo>
                    <a:cubicBezTo>
                      <a:pt x="644" y="853"/>
                      <a:pt x="644" y="853"/>
                      <a:pt x="644" y="853"/>
                    </a:cubicBezTo>
                    <a:cubicBezTo>
                      <a:pt x="753" y="853"/>
                      <a:pt x="753" y="853"/>
                      <a:pt x="753" y="853"/>
                    </a:cubicBezTo>
                    <a:cubicBezTo>
                      <a:pt x="744" y="911"/>
                      <a:pt x="744" y="911"/>
                      <a:pt x="744" y="911"/>
                    </a:cubicBezTo>
                    <a:cubicBezTo>
                      <a:pt x="794" y="911"/>
                      <a:pt x="794" y="911"/>
                      <a:pt x="794" y="911"/>
                    </a:cubicBezTo>
                    <a:cubicBezTo>
                      <a:pt x="803" y="853"/>
                      <a:pt x="803" y="853"/>
                      <a:pt x="803" y="853"/>
                    </a:cubicBezTo>
                    <a:cubicBezTo>
                      <a:pt x="836" y="853"/>
                      <a:pt x="836" y="853"/>
                      <a:pt x="836" y="853"/>
                    </a:cubicBezTo>
                    <a:lnTo>
                      <a:pt x="844" y="811"/>
                    </a:lnTo>
                    <a:close/>
                    <a:moveTo>
                      <a:pt x="694" y="811"/>
                    </a:moveTo>
                    <a:cubicBezTo>
                      <a:pt x="786" y="686"/>
                      <a:pt x="786" y="686"/>
                      <a:pt x="786" y="686"/>
                    </a:cubicBezTo>
                    <a:cubicBezTo>
                      <a:pt x="761" y="811"/>
                      <a:pt x="761" y="811"/>
                      <a:pt x="761" y="811"/>
                    </a:cubicBezTo>
                    <a:lnTo>
                      <a:pt x="694" y="811"/>
                    </a:lnTo>
                    <a:close/>
                    <a:moveTo>
                      <a:pt x="694" y="811"/>
                    </a:moveTo>
                    <a:lnTo>
                      <a:pt x="694" y="8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19" name="文本框 43"/>
              <p:cNvSpPr txBox="1"/>
              <p:nvPr/>
            </p:nvSpPr>
            <p:spPr>
              <a:xfrm>
                <a:off x="5191608" y="5072652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Autofit/>
              </a:bodyPr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龙骨在地面组拼框架，严格控制组拼好的框架规格，长宽尺寸不得超过3格*2格，</a:t>
                </a:r>
                <a:endParaRPr lang="zh-CN" altLang="en-US" sz="16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algn="l"/>
                <a:r>
                  <a:rPr lang="zh-CN" altLang="en-US" sz="1600" dirty="0" smtClean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搬运时龙骨悬空长度不得超过1.2米。</a:t>
                </a:r>
                <a:endParaRPr lang="zh-CN" altLang="en-US" sz="1600" b="1" dirty="0" smtClean="0">
                  <a:solidFill>
                    <a:schemeClr val="accent4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</p:grpSp>
      <p:cxnSp>
        <p:nvCxnSpPr>
          <p:cNvPr id="43" name="直接连接符 42"/>
          <p:cNvCxnSpPr/>
          <p:nvPr/>
        </p:nvCxnSpPr>
        <p:spPr>
          <a:xfrm>
            <a:off x="1993775" y="3528384"/>
            <a:ext cx="969645" cy="508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1993775" y="4427544"/>
            <a:ext cx="969645" cy="508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1993775" y="5326704"/>
            <a:ext cx="969645" cy="508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1993775" y="6251264"/>
            <a:ext cx="969645" cy="508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图片 4"/>
          <p:cNvPicPr>
            <a:picLocks noChangeAspect="1"/>
          </p:cNvPicPr>
          <p:nvPr/>
        </p:nvPicPr>
        <p:blipFill>
          <a:blip r:embed="rId1"/>
          <a:srcRect l="20138" t="30323" r="39254" b="24422"/>
          <a:stretch>
            <a:fillRect/>
          </a:stretch>
        </p:blipFill>
        <p:spPr>
          <a:xfrm>
            <a:off x="8252460" y="1299210"/>
            <a:ext cx="3053080" cy="226949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矩形 33"/>
          <p:cNvSpPr/>
          <p:nvPr/>
        </p:nvSpPr>
        <p:spPr>
          <a:xfrm>
            <a:off x="8394700" y="3623945"/>
            <a:ext cx="2734945" cy="308610"/>
          </a:xfrm>
          <a:prstGeom prst="rect">
            <a:avLst/>
          </a:prstGeom>
        </p:spPr>
        <p:txBody>
          <a:bodyPr wrap="square">
            <a:no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规定的上吊顶出入口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12)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龙骨吊顶系统施工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禁止项 10 条、施工作业要求 10 条、施工安全管理制度 10 条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9270" y="1316990"/>
            <a:ext cx="4065905" cy="3848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kumimoji="0" 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施工作业要求</a:t>
            </a: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条</a:t>
            </a:r>
            <a:endParaRPr kumimoji="0" lang="zh-CN" altLang="en-US" b="1" i="0" kern="1200" cap="none" spc="0" normalizeH="0" baseline="0" noProof="0" dirty="0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f2e270f4-43af-4cc8-9460-ac56680bd8b5"/>
          <p:cNvGrpSpPr>
            <a:grpSpLocks noChangeAspect="1"/>
          </p:cNvGrpSpPr>
          <p:nvPr/>
        </p:nvGrpSpPr>
        <p:grpSpPr>
          <a:xfrm>
            <a:off x="1144905" y="1755775"/>
            <a:ext cx="10530205" cy="4381500"/>
            <a:chOff x="728557" y="1358660"/>
            <a:chExt cx="11058630" cy="4601477"/>
          </a:xfrm>
        </p:grpSpPr>
        <p:sp>
          <p:nvSpPr>
            <p:cNvPr id="6" name="Freeform: Shape 3"/>
            <p:cNvSpPr/>
            <p:nvPr/>
          </p:nvSpPr>
          <p:spPr>
            <a:xfrm>
              <a:off x="4240504" y="2587719"/>
              <a:ext cx="1747022" cy="1180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97" y="0"/>
                  </a:moveTo>
                  <a:lnTo>
                    <a:pt x="0" y="2934"/>
                  </a:lnTo>
                  <a:lnTo>
                    <a:pt x="12305" y="21600"/>
                  </a:lnTo>
                  <a:lnTo>
                    <a:pt x="12322" y="21583"/>
                  </a:lnTo>
                  <a:lnTo>
                    <a:pt x="21600" y="12476"/>
                  </a:lnTo>
                  <a:cubicBezTo>
                    <a:pt x="21600" y="12476"/>
                    <a:pt x="6997" y="0"/>
                    <a:pt x="6997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7" name="Freeform: Shape 4"/>
            <p:cNvSpPr/>
            <p:nvPr/>
          </p:nvSpPr>
          <p:spPr>
            <a:xfrm>
              <a:off x="3153944" y="1643660"/>
              <a:ext cx="1556730" cy="1049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08" y="21600"/>
                  </a:moveTo>
                  <a:lnTo>
                    <a:pt x="21600" y="18493"/>
                  </a:lnTo>
                  <a:lnTo>
                    <a:pt x="0" y="0"/>
                  </a:lnTo>
                  <a:cubicBezTo>
                    <a:pt x="0" y="0"/>
                    <a:pt x="14208" y="21600"/>
                    <a:pt x="14208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8" name="Freeform: Shape 5"/>
            <p:cNvSpPr/>
            <p:nvPr/>
          </p:nvSpPr>
          <p:spPr>
            <a:xfrm>
              <a:off x="6128625" y="2587719"/>
              <a:ext cx="1747013" cy="1180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03" y="0"/>
                  </a:moveTo>
                  <a:lnTo>
                    <a:pt x="21600" y="2934"/>
                  </a:lnTo>
                  <a:lnTo>
                    <a:pt x="9295" y="21600"/>
                  </a:lnTo>
                  <a:lnTo>
                    <a:pt x="9278" y="21583"/>
                  </a:lnTo>
                  <a:lnTo>
                    <a:pt x="0" y="12476"/>
                  </a:lnTo>
                  <a:cubicBezTo>
                    <a:pt x="0" y="12476"/>
                    <a:pt x="14603" y="0"/>
                    <a:pt x="14603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9" name="Freeform: Shape 6"/>
            <p:cNvSpPr/>
            <p:nvPr/>
          </p:nvSpPr>
          <p:spPr>
            <a:xfrm>
              <a:off x="7411121" y="1643660"/>
              <a:ext cx="1556749" cy="1049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93" y="21600"/>
                  </a:moveTo>
                  <a:lnTo>
                    <a:pt x="0" y="18493"/>
                  </a:lnTo>
                  <a:lnTo>
                    <a:pt x="21600" y="0"/>
                  </a:lnTo>
                  <a:cubicBezTo>
                    <a:pt x="21600" y="0"/>
                    <a:pt x="7393" y="21600"/>
                    <a:pt x="7393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10" name="Freeform: Shape 7"/>
            <p:cNvSpPr/>
            <p:nvPr/>
          </p:nvSpPr>
          <p:spPr>
            <a:xfrm>
              <a:off x="5291439" y="3318031"/>
              <a:ext cx="1551103" cy="1336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56" y="0"/>
                  </a:moveTo>
                  <a:lnTo>
                    <a:pt x="917" y="7575"/>
                  </a:lnTo>
                  <a:lnTo>
                    <a:pt x="0" y="8280"/>
                  </a:lnTo>
                  <a:lnTo>
                    <a:pt x="10685" y="21600"/>
                  </a:lnTo>
                  <a:lnTo>
                    <a:pt x="21600" y="8349"/>
                  </a:ln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grpSp>
          <p:nvGrpSpPr>
            <p:cNvPr id="11" name="Group 8"/>
            <p:cNvGrpSpPr/>
            <p:nvPr/>
          </p:nvGrpSpPr>
          <p:grpSpPr>
            <a:xfrm>
              <a:off x="2922382" y="1394286"/>
              <a:ext cx="569975" cy="569956"/>
              <a:chOff x="0" y="0"/>
              <a:chExt cx="879867" cy="879838"/>
            </a:xfrm>
          </p:grpSpPr>
          <p:sp>
            <p:nvSpPr>
              <p:cNvPr id="31" name="Freeform: Shape 9"/>
              <p:cNvSpPr/>
              <p:nvPr/>
            </p:nvSpPr>
            <p:spPr>
              <a:xfrm>
                <a:off x="0" y="0"/>
                <a:ext cx="879867" cy="8798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8" extrusionOk="0">
                    <a:moveTo>
                      <a:pt x="2881" y="2882"/>
                    </a:moveTo>
                    <a:cubicBezTo>
                      <a:pt x="6724" y="-961"/>
                      <a:pt x="12953" y="-961"/>
                      <a:pt x="16797" y="2882"/>
                    </a:cubicBezTo>
                    <a:cubicBezTo>
                      <a:pt x="20639" y="6723"/>
                      <a:pt x="20639" y="12953"/>
                      <a:pt x="16797" y="16796"/>
                    </a:cubicBezTo>
                    <a:cubicBezTo>
                      <a:pt x="12953" y="20639"/>
                      <a:pt x="6724" y="20639"/>
                      <a:pt x="2881" y="16796"/>
                    </a:cubicBezTo>
                    <a:cubicBezTo>
                      <a:pt x="-961" y="12953"/>
                      <a:pt x="-961" y="6724"/>
                      <a:pt x="2881" y="2882"/>
                    </a:cubicBez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32" name="Freeform: Shape 10"/>
              <p:cNvSpPr/>
              <p:nvPr/>
            </p:nvSpPr>
            <p:spPr>
              <a:xfrm>
                <a:off x="230842" y="230829"/>
                <a:ext cx="418182" cy="4181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1795"/>
                      <a:pt x="21514" y="12600"/>
                      <a:pt x="20518" y="12600"/>
                    </a:cubicBezTo>
                    <a:lnTo>
                      <a:pt x="12600" y="12600"/>
                    </a:lnTo>
                    <a:lnTo>
                      <a:pt x="12600" y="20518"/>
                    </a:lnTo>
                    <a:cubicBezTo>
                      <a:pt x="12600" y="21512"/>
                      <a:pt x="11795" y="21600"/>
                      <a:pt x="10800" y="21600"/>
                    </a:cubicBezTo>
                    <a:cubicBezTo>
                      <a:pt x="9805" y="21600"/>
                      <a:pt x="9000" y="21512"/>
                      <a:pt x="9000" y="20518"/>
                    </a:cubicBezTo>
                    <a:lnTo>
                      <a:pt x="9000" y="12600"/>
                    </a:lnTo>
                    <a:lnTo>
                      <a:pt x="1082" y="12600"/>
                    </a:lnTo>
                    <a:cubicBezTo>
                      <a:pt x="88" y="12600"/>
                      <a:pt x="0" y="11796"/>
                      <a:pt x="0" y="10800"/>
                    </a:cubicBezTo>
                    <a:cubicBezTo>
                      <a:pt x="0" y="9805"/>
                      <a:pt x="88" y="9000"/>
                      <a:pt x="1082" y="9000"/>
                    </a:cubicBezTo>
                    <a:lnTo>
                      <a:pt x="9000" y="9000"/>
                    </a:lnTo>
                    <a:lnTo>
                      <a:pt x="9000" y="1082"/>
                    </a:lnTo>
                    <a:cubicBezTo>
                      <a:pt x="9000" y="86"/>
                      <a:pt x="9805" y="0"/>
                      <a:pt x="10800" y="0"/>
                    </a:cubicBezTo>
                    <a:cubicBezTo>
                      <a:pt x="11795" y="0"/>
                      <a:pt x="12600" y="86"/>
                      <a:pt x="12600" y="1082"/>
                    </a:cubicBezTo>
                    <a:lnTo>
                      <a:pt x="12600" y="9000"/>
                    </a:lnTo>
                    <a:lnTo>
                      <a:pt x="20518" y="9000"/>
                    </a:lnTo>
                    <a:cubicBezTo>
                      <a:pt x="21514" y="9000"/>
                      <a:pt x="21600" y="9805"/>
                      <a:pt x="21600" y="108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8622370" y="1358660"/>
              <a:ext cx="569975" cy="569974"/>
              <a:chOff x="0" y="-1"/>
              <a:chExt cx="879867" cy="879867"/>
            </a:xfrm>
          </p:grpSpPr>
          <p:sp>
            <p:nvSpPr>
              <p:cNvPr id="29" name="Freeform: Shape 12"/>
              <p:cNvSpPr/>
              <p:nvPr/>
            </p:nvSpPr>
            <p:spPr>
              <a:xfrm>
                <a:off x="0" y="-1"/>
                <a:ext cx="879867" cy="8798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8" extrusionOk="0">
                    <a:moveTo>
                      <a:pt x="2881" y="2883"/>
                    </a:moveTo>
                    <a:cubicBezTo>
                      <a:pt x="6724" y="-961"/>
                      <a:pt x="12953" y="-961"/>
                      <a:pt x="16797" y="2883"/>
                    </a:cubicBezTo>
                    <a:cubicBezTo>
                      <a:pt x="20639" y="6724"/>
                      <a:pt x="20639" y="12954"/>
                      <a:pt x="16797" y="16797"/>
                    </a:cubicBezTo>
                    <a:cubicBezTo>
                      <a:pt x="12953" y="20639"/>
                      <a:pt x="6724" y="20639"/>
                      <a:pt x="2881" y="16797"/>
                    </a:cubicBezTo>
                    <a:cubicBezTo>
                      <a:pt x="-961" y="12954"/>
                      <a:pt x="-961" y="6724"/>
                      <a:pt x="2881" y="2883"/>
                    </a:cubicBez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30" name="Freeform: Shape 13"/>
              <p:cNvSpPr/>
              <p:nvPr/>
            </p:nvSpPr>
            <p:spPr>
              <a:xfrm>
                <a:off x="245534" y="214775"/>
                <a:ext cx="388799" cy="3995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4" extrusionOk="0">
                    <a:moveTo>
                      <a:pt x="17852" y="10732"/>
                    </a:moveTo>
                    <a:lnTo>
                      <a:pt x="15287" y="8141"/>
                    </a:lnTo>
                    <a:lnTo>
                      <a:pt x="14103" y="9287"/>
                    </a:lnTo>
                    <a:lnTo>
                      <a:pt x="16780" y="11770"/>
                    </a:lnTo>
                    <a:lnTo>
                      <a:pt x="14104" y="14253"/>
                    </a:lnTo>
                    <a:lnTo>
                      <a:pt x="15288" y="15399"/>
                    </a:lnTo>
                    <a:lnTo>
                      <a:pt x="17852" y="12808"/>
                    </a:lnTo>
                    <a:lnTo>
                      <a:pt x="20416" y="15399"/>
                    </a:lnTo>
                    <a:lnTo>
                      <a:pt x="21600" y="14253"/>
                    </a:lnTo>
                    <a:lnTo>
                      <a:pt x="18924" y="11770"/>
                    </a:lnTo>
                    <a:lnTo>
                      <a:pt x="21599" y="9287"/>
                    </a:lnTo>
                    <a:lnTo>
                      <a:pt x="20415" y="8141"/>
                    </a:lnTo>
                    <a:cubicBezTo>
                      <a:pt x="20415" y="8141"/>
                      <a:pt x="17852" y="10732"/>
                      <a:pt x="17852" y="10732"/>
                    </a:cubicBezTo>
                    <a:close/>
                    <a:moveTo>
                      <a:pt x="17840" y="20553"/>
                    </a:moveTo>
                    <a:cubicBezTo>
                      <a:pt x="17840" y="18126"/>
                      <a:pt x="15400" y="16891"/>
                      <a:pt x="13023" y="15899"/>
                    </a:cubicBezTo>
                    <a:cubicBezTo>
                      <a:pt x="10654" y="14912"/>
                      <a:pt x="9898" y="14080"/>
                      <a:pt x="9898" y="12297"/>
                    </a:cubicBezTo>
                    <a:cubicBezTo>
                      <a:pt x="9898" y="11229"/>
                      <a:pt x="10621" y="11577"/>
                      <a:pt x="10938" y="9617"/>
                    </a:cubicBezTo>
                    <a:cubicBezTo>
                      <a:pt x="11072" y="8804"/>
                      <a:pt x="11710" y="9604"/>
                      <a:pt x="11833" y="7749"/>
                    </a:cubicBezTo>
                    <a:cubicBezTo>
                      <a:pt x="11833" y="7010"/>
                      <a:pt x="11483" y="6826"/>
                      <a:pt x="11483" y="6826"/>
                    </a:cubicBezTo>
                    <a:cubicBezTo>
                      <a:pt x="11483" y="6826"/>
                      <a:pt x="11661" y="5732"/>
                      <a:pt x="11730" y="4889"/>
                    </a:cubicBezTo>
                    <a:cubicBezTo>
                      <a:pt x="11801" y="4006"/>
                      <a:pt x="11286" y="2123"/>
                      <a:pt x="9163" y="1545"/>
                    </a:cubicBezTo>
                    <a:cubicBezTo>
                      <a:pt x="8792" y="1177"/>
                      <a:pt x="8541" y="592"/>
                      <a:pt x="9684" y="7"/>
                    </a:cubicBezTo>
                    <a:cubicBezTo>
                      <a:pt x="7184" y="-106"/>
                      <a:pt x="6603" y="1160"/>
                      <a:pt x="5272" y="2092"/>
                    </a:cubicBezTo>
                    <a:cubicBezTo>
                      <a:pt x="4139" y="2909"/>
                      <a:pt x="3834" y="4202"/>
                      <a:pt x="3888" y="4890"/>
                    </a:cubicBezTo>
                    <a:cubicBezTo>
                      <a:pt x="3961" y="5733"/>
                      <a:pt x="4137" y="6827"/>
                      <a:pt x="4137" y="6827"/>
                    </a:cubicBezTo>
                    <a:cubicBezTo>
                      <a:pt x="4137" y="6827"/>
                      <a:pt x="3787" y="7011"/>
                      <a:pt x="3787" y="7750"/>
                    </a:cubicBezTo>
                    <a:cubicBezTo>
                      <a:pt x="3910" y="9606"/>
                      <a:pt x="4550" y="8805"/>
                      <a:pt x="4683" y="9618"/>
                    </a:cubicBezTo>
                    <a:cubicBezTo>
                      <a:pt x="5000" y="11578"/>
                      <a:pt x="5724" y="11230"/>
                      <a:pt x="5724" y="12298"/>
                    </a:cubicBezTo>
                    <a:cubicBezTo>
                      <a:pt x="5724" y="14081"/>
                      <a:pt x="5487" y="14686"/>
                      <a:pt x="3118" y="15674"/>
                    </a:cubicBezTo>
                    <a:cubicBezTo>
                      <a:pt x="740" y="16664"/>
                      <a:pt x="0" y="18253"/>
                      <a:pt x="12" y="20553"/>
                    </a:cubicBezTo>
                    <a:cubicBezTo>
                      <a:pt x="16" y="21241"/>
                      <a:pt x="0" y="21494"/>
                      <a:pt x="0" y="21494"/>
                    </a:cubicBezTo>
                    <a:lnTo>
                      <a:pt x="17852" y="21494"/>
                    </a:lnTo>
                    <a:cubicBezTo>
                      <a:pt x="17852" y="21494"/>
                      <a:pt x="17840" y="21241"/>
                      <a:pt x="17840" y="20553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</p:grpSp>
        <p:sp>
          <p:nvSpPr>
            <p:cNvPr id="13" name="Freeform: Shape 14"/>
            <p:cNvSpPr/>
            <p:nvPr/>
          </p:nvSpPr>
          <p:spPr>
            <a:xfrm>
              <a:off x="5081094" y="3056997"/>
              <a:ext cx="322907" cy="242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62" y="12600"/>
                  </a:moveTo>
                  <a:cubicBezTo>
                    <a:pt x="21442" y="12600"/>
                    <a:pt x="21600" y="12811"/>
                    <a:pt x="21600" y="13050"/>
                  </a:cubicBezTo>
                  <a:lnTo>
                    <a:pt x="21600" y="15750"/>
                  </a:lnTo>
                  <a:cubicBezTo>
                    <a:pt x="21600" y="15989"/>
                    <a:pt x="21442" y="16200"/>
                    <a:pt x="21262" y="16200"/>
                  </a:cubicBezTo>
                  <a:lnTo>
                    <a:pt x="17550" y="16200"/>
                  </a:lnTo>
                  <a:lnTo>
                    <a:pt x="17550" y="21150"/>
                  </a:lnTo>
                  <a:cubicBezTo>
                    <a:pt x="17550" y="21389"/>
                    <a:pt x="17392" y="21600"/>
                    <a:pt x="17212" y="21600"/>
                  </a:cubicBezTo>
                  <a:lnTo>
                    <a:pt x="15187" y="21600"/>
                  </a:lnTo>
                  <a:cubicBezTo>
                    <a:pt x="15008" y="21600"/>
                    <a:pt x="14850" y="21389"/>
                    <a:pt x="14850" y="21150"/>
                  </a:cubicBezTo>
                  <a:lnTo>
                    <a:pt x="14850" y="16200"/>
                  </a:lnTo>
                  <a:lnTo>
                    <a:pt x="11137" y="16200"/>
                  </a:lnTo>
                  <a:cubicBezTo>
                    <a:pt x="10958" y="16200"/>
                    <a:pt x="10800" y="15989"/>
                    <a:pt x="10800" y="15750"/>
                  </a:cubicBezTo>
                  <a:lnTo>
                    <a:pt x="10800" y="13050"/>
                  </a:lnTo>
                  <a:cubicBezTo>
                    <a:pt x="10800" y="12811"/>
                    <a:pt x="10958" y="12600"/>
                    <a:pt x="11137" y="12600"/>
                  </a:cubicBezTo>
                  <a:lnTo>
                    <a:pt x="14850" y="12600"/>
                  </a:lnTo>
                  <a:lnTo>
                    <a:pt x="14850" y="7650"/>
                  </a:lnTo>
                  <a:cubicBezTo>
                    <a:pt x="14850" y="7411"/>
                    <a:pt x="15008" y="7200"/>
                    <a:pt x="15187" y="7200"/>
                  </a:cubicBezTo>
                  <a:lnTo>
                    <a:pt x="17212" y="7200"/>
                  </a:lnTo>
                  <a:cubicBezTo>
                    <a:pt x="17392" y="7200"/>
                    <a:pt x="17550" y="7411"/>
                    <a:pt x="17550" y="7650"/>
                  </a:cubicBezTo>
                  <a:lnTo>
                    <a:pt x="17550" y="12600"/>
                  </a:lnTo>
                  <a:cubicBezTo>
                    <a:pt x="17550" y="12600"/>
                    <a:pt x="21262" y="12600"/>
                    <a:pt x="21262" y="12600"/>
                  </a:cubicBezTo>
                  <a:close/>
                  <a:moveTo>
                    <a:pt x="3375" y="5400"/>
                  </a:moveTo>
                  <a:cubicBezTo>
                    <a:pt x="3375" y="2419"/>
                    <a:pt x="5189" y="0"/>
                    <a:pt x="7425" y="0"/>
                  </a:cubicBezTo>
                  <a:cubicBezTo>
                    <a:pt x="9661" y="0"/>
                    <a:pt x="11475" y="2419"/>
                    <a:pt x="11475" y="5400"/>
                  </a:cubicBezTo>
                  <a:cubicBezTo>
                    <a:pt x="11475" y="8381"/>
                    <a:pt x="9661" y="10800"/>
                    <a:pt x="7425" y="10800"/>
                  </a:cubicBezTo>
                  <a:cubicBezTo>
                    <a:pt x="5189" y="10800"/>
                    <a:pt x="3375" y="8381"/>
                    <a:pt x="3375" y="5400"/>
                  </a:cubicBezTo>
                  <a:close/>
                  <a:moveTo>
                    <a:pt x="11137" y="17550"/>
                  </a:moveTo>
                  <a:lnTo>
                    <a:pt x="13837" y="17550"/>
                  </a:lnTo>
                  <a:lnTo>
                    <a:pt x="13837" y="20897"/>
                  </a:lnTo>
                  <a:cubicBezTo>
                    <a:pt x="13321" y="21403"/>
                    <a:pt x="12667" y="21600"/>
                    <a:pt x="12034" y="21600"/>
                  </a:cubicBezTo>
                  <a:lnTo>
                    <a:pt x="2816" y="21600"/>
                  </a:lnTo>
                  <a:cubicBezTo>
                    <a:pt x="1129" y="21600"/>
                    <a:pt x="0" y="20250"/>
                    <a:pt x="0" y="17958"/>
                  </a:cubicBezTo>
                  <a:cubicBezTo>
                    <a:pt x="0" y="14780"/>
                    <a:pt x="559" y="9900"/>
                    <a:pt x="3649" y="9900"/>
                  </a:cubicBezTo>
                  <a:cubicBezTo>
                    <a:pt x="3818" y="9900"/>
                    <a:pt x="3934" y="9998"/>
                    <a:pt x="4061" y="10139"/>
                  </a:cubicBezTo>
                  <a:cubicBezTo>
                    <a:pt x="5094" y="11194"/>
                    <a:pt x="6096" y="11855"/>
                    <a:pt x="7425" y="11855"/>
                  </a:cubicBezTo>
                  <a:cubicBezTo>
                    <a:pt x="8754" y="11855"/>
                    <a:pt x="9756" y="11194"/>
                    <a:pt x="10789" y="10139"/>
                  </a:cubicBezTo>
                  <a:cubicBezTo>
                    <a:pt x="10916" y="9998"/>
                    <a:pt x="11032" y="9900"/>
                    <a:pt x="11201" y="9900"/>
                  </a:cubicBezTo>
                  <a:cubicBezTo>
                    <a:pt x="12097" y="9900"/>
                    <a:pt x="12888" y="10350"/>
                    <a:pt x="13489" y="11250"/>
                  </a:cubicBezTo>
                  <a:lnTo>
                    <a:pt x="11137" y="11250"/>
                  </a:lnTo>
                  <a:cubicBezTo>
                    <a:pt x="10399" y="11250"/>
                    <a:pt x="9788" y="12066"/>
                    <a:pt x="9788" y="13050"/>
                  </a:cubicBezTo>
                  <a:lnTo>
                    <a:pt x="9788" y="15750"/>
                  </a:lnTo>
                  <a:cubicBezTo>
                    <a:pt x="9788" y="16734"/>
                    <a:pt x="10399" y="17550"/>
                    <a:pt x="11137" y="175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14" name="Freeform: Shape 15"/>
            <p:cNvSpPr/>
            <p:nvPr/>
          </p:nvSpPr>
          <p:spPr>
            <a:xfrm>
              <a:off x="6847047" y="3074135"/>
              <a:ext cx="236258" cy="207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76" y="5891"/>
                  </a:moveTo>
                  <a:lnTo>
                    <a:pt x="4320" y="5891"/>
                  </a:lnTo>
                  <a:cubicBezTo>
                    <a:pt x="4320" y="7855"/>
                    <a:pt x="4320" y="9818"/>
                    <a:pt x="4320" y="9818"/>
                  </a:cubicBezTo>
                  <a:cubicBezTo>
                    <a:pt x="4320" y="10907"/>
                    <a:pt x="5090" y="11782"/>
                    <a:pt x="6048" y="11782"/>
                  </a:cubicBezTo>
                  <a:cubicBezTo>
                    <a:pt x="7088" y="11782"/>
                    <a:pt x="7574" y="11782"/>
                    <a:pt x="7776" y="11782"/>
                  </a:cubicBezTo>
                  <a:cubicBezTo>
                    <a:pt x="7776" y="11782"/>
                    <a:pt x="7776" y="5891"/>
                    <a:pt x="7776" y="5891"/>
                  </a:cubicBezTo>
                  <a:close/>
                  <a:moveTo>
                    <a:pt x="21600" y="21600"/>
                  </a:moveTo>
                  <a:lnTo>
                    <a:pt x="6048" y="21600"/>
                  </a:lnTo>
                  <a:lnTo>
                    <a:pt x="6048" y="18655"/>
                  </a:lnTo>
                  <a:lnTo>
                    <a:pt x="7776" y="15709"/>
                  </a:lnTo>
                  <a:cubicBezTo>
                    <a:pt x="7628" y="15709"/>
                    <a:pt x="6197" y="15709"/>
                    <a:pt x="6048" y="15709"/>
                  </a:cubicBezTo>
                  <a:cubicBezTo>
                    <a:pt x="3186" y="15709"/>
                    <a:pt x="864" y="13070"/>
                    <a:pt x="864" y="9818"/>
                  </a:cubicBezTo>
                  <a:lnTo>
                    <a:pt x="864" y="4909"/>
                  </a:lnTo>
                  <a:lnTo>
                    <a:pt x="0" y="3927"/>
                  </a:lnTo>
                  <a:lnTo>
                    <a:pt x="432" y="1964"/>
                  </a:lnTo>
                  <a:lnTo>
                    <a:pt x="6912" y="1964"/>
                  </a:lnTo>
                  <a:lnTo>
                    <a:pt x="7344" y="0"/>
                  </a:lnTo>
                  <a:lnTo>
                    <a:pt x="20304" y="0"/>
                  </a:lnTo>
                  <a:lnTo>
                    <a:pt x="20736" y="2945"/>
                  </a:lnTo>
                  <a:lnTo>
                    <a:pt x="19872" y="3436"/>
                  </a:lnTo>
                  <a:lnTo>
                    <a:pt x="19872" y="15709"/>
                  </a:lnTo>
                  <a:lnTo>
                    <a:pt x="21600" y="18655"/>
                  </a:lnTo>
                  <a:cubicBezTo>
                    <a:pt x="21600" y="18655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15" name="Freeform: Shape 16"/>
            <p:cNvSpPr/>
            <p:nvPr/>
          </p:nvSpPr>
          <p:spPr>
            <a:xfrm>
              <a:off x="5932017" y="3849007"/>
              <a:ext cx="274713" cy="274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38" y="19791"/>
                  </a:moveTo>
                  <a:lnTo>
                    <a:pt x="19803" y="21138"/>
                  </a:lnTo>
                  <a:cubicBezTo>
                    <a:pt x="19504" y="21425"/>
                    <a:pt x="19092" y="21600"/>
                    <a:pt x="18668" y="21600"/>
                  </a:cubicBezTo>
                  <a:cubicBezTo>
                    <a:pt x="18243" y="21600"/>
                    <a:pt x="17832" y="21425"/>
                    <a:pt x="17545" y="21138"/>
                  </a:cubicBezTo>
                  <a:lnTo>
                    <a:pt x="13015" y="16596"/>
                  </a:lnTo>
                  <a:cubicBezTo>
                    <a:pt x="12715" y="16309"/>
                    <a:pt x="12541" y="15897"/>
                    <a:pt x="12541" y="15473"/>
                  </a:cubicBezTo>
                  <a:cubicBezTo>
                    <a:pt x="12541" y="14999"/>
                    <a:pt x="12740" y="14612"/>
                    <a:pt x="13077" y="14275"/>
                  </a:cubicBezTo>
                  <a:lnTo>
                    <a:pt x="9883" y="11081"/>
                  </a:lnTo>
                  <a:lnTo>
                    <a:pt x="8311" y="12653"/>
                  </a:lnTo>
                  <a:cubicBezTo>
                    <a:pt x="8198" y="12765"/>
                    <a:pt x="8049" y="12828"/>
                    <a:pt x="7886" y="12828"/>
                  </a:cubicBezTo>
                  <a:cubicBezTo>
                    <a:pt x="7724" y="12828"/>
                    <a:pt x="7574" y="12765"/>
                    <a:pt x="7462" y="12653"/>
                  </a:cubicBezTo>
                  <a:cubicBezTo>
                    <a:pt x="7836" y="13027"/>
                    <a:pt x="8186" y="13302"/>
                    <a:pt x="8186" y="13876"/>
                  </a:cubicBezTo>
                  <a:cubicBezTo>
                    <a:pt x="8186" y="14200"/>
                    <a:pt x="8061" y="14487"/>
                    <a:pt x="7836" y="14724"/>
                  </a:cubicBezTo>
                  <a:cubicBezTo>
                    <a:pt x="7412" y="15174"/>
                    <a:pt x="6963" y="15773"/>
                    <a:pt x="6289" y="15773"/>
                  </a:cubicBezTo>
                  <a:cubicBezTo>
                    <a:pt x="5977" y="15773"/>
                    <a:pt x="5665" y="15648"/>
                    <a:pt x="5441" y="15423"/>
                  </a:cubicBezTo>
                  <a:lnTo>
                    <a:pt x="349" y="10332"/>
                  </a:lnTo>
                  <a:cubicBezTo>
                    <a:pt x="125" y="10107"/>
                    <a:pt x="0" y="9795"/>
                    <a:pt x="0" y="9484"/>
                  </a:cubicBezTo>
                  <a:cubicBezTo>
                    <a:pt x="0" y="8810"/>
                    <a:pt x="599" y="8360"/>
                    <a:pt x="1048" y="7936"/>
                  </a:cubicBezTo>
                  <a:cubicBezTo>
                    <a:pt x="1285" y="7712"/>
                    <a:pt x="1572" y="7587"/>
                    <a:pt x="1897" y="7587"/>
                  </a:cubicBezTo>
                  <a:cubicBezTo>
                    <a:pt x="2471" y="7587"/>
                    <a:pt x="2745" y="7936"/>
                    <a:pt x="3120" y="8311"/>
                  </a:cubicBezTo>
                  <a:cubicBezTo>
                    <a:pt x="3007" y="8198"/>
                    <a:pt x="2945" y="8049"/>
                    <a:pt x="2945" y="7886"/>
                  </a:cubicBezTo>
                  <a:cubicBezTo>
                    <a:pt x="2945" y="7724"/>
                    <a:pt x="3007" y="7574"/>
                    <a:pt x="3120" y="7462"/>
                  </a:cubicBezTo>
                  <a:lnTo>
                    <a:pt x="7462" y="3120"/>
                  </a:lnTo>
                  <a:cubicBezTo>
                    <a:pt x="7574" y="3007"/>
                    <a:pt x="7724" y="2945"/>
                    <a:pt x="7886" y="2945"/>
                  </a:cubicBezTo>
                  <a:cubicBezTo>
                    <a:pt x="8049" y="2945"/>
                    <a:pt x="8198" y="3007"/>
                    <a:pt x="8311" y="3120"/>
                  </a:cubicBezTo>
                  <a:cubicBezTo>
                    <a:pt x="7936" y="2745"/>
                    <a:pt x="7587" y="2471"/>
                    <a:pt x="7587" y="1897"/>
                  </a:cubicBezTo>
                  <a:cubicBezTo>
                    <a:pt x="7587" y="1572"/>
                    <a:pt x="7712" y="1285"/>
                    <a:pt x="7936" y="1048"/>
                  </a:cubicBezTo>
                  <a:cubicBezTo>
                    <a:pt x="8360" y="599"/>
                    <a:pt x="8810" y="0"/>
                    <a:pt x="9484" y="0"/>
                  </a:cubicBezTo>
                  <a:cubicBezTo>
                    <a:pt x="9795" y="0"/>
                    <a:pt x="10107" y="125"/>
                    <a:pt x="10332" y="349"/>
                  </a:cubicBezTo>
                  <a:lnTo>
                    <a:pt x="15423" y="5441"/>
                  </a:lnTo>
                  <a:cubicBezTo>
                    <a:pt x="15648" y="5665"/>
                    <a:pt x="15773" y="5977"/>
                    <a:pt x="15773" y="6289"/>
                  </a:cubicBezTo>
                  <a:cubicBezTo>
                    <a:pt x="15773" y="6963"/>
                    <a:pt x="15174" y="7412"/>
                    <a:pt x="14724" y="7836"/>
                  </a:cubicBezTo>
                  <a:cubicBezTo>
                    <a:pt x="14487" y="8061"/>
                    <a:pt x="14200" y="8186"/>
                    <a:pt x="13876" y="8186"/>
                  </a:cubicBezTo>
                  <a:cubicBezTo>
                    <a:pt x="13302" y="8186"/>
                    <a:pt x="13027" y="7836"/>
                    <a:pt x="12653" y="7462"/>
                  </a:cubicBezTo>
                  <a:cubicBezTo>
                    <a:pt x="12765" y="7574"/>
                    <a:pt x="12828" y="7724"/>
                    <a:pt x="12828" y="7886"/>
                  </a:cubicBezTo>
                  <a:cubicBezTo>
                    <a:pt x="12828" y="8049"/>
                    <a:pt x="12765" y="8198"/>
                    <a:pt x="12653" y="8311"/>
                  </a:cubicBezTo>
                  <a:lnTo>
                    <a:pt x="11081" y="9883"/>
                  </a:lnTo>
                  <a:lnTo>
                    <a:pt x="14275" y="13077"/>
                  </a:lnTo>
                  <a:cubicBezTo>
                    <a:pt x="14612" y="12740"/>
                    <a:pt x="14999" y="12541"/>
                    <a:pt x="15473" y="12541"/>
                  </a:cubicBezTo>
                  <a:cubicBezTo>
                    <a:pt x="15897" y="12541"/>
                    <a:pt x="16309" y="12715"/>
                    <a:pt x="16609" y="13002"/>
                  </a:cubicBezTo>
                  <a:lnTo>
                    <a:pt x="21138" y="17532"/>
                  </a:lnTo>
                  <a:cubicBezTo>
                    <a:pt x="21425" y="17832"/>
                    <a:pt x="21600" y="18243"/>
                    <a:pt x="21600" y="18668"/>
                  </a:cubicBezTo>
                  <a:cubicBezTo>
                    <a:pt x="21600" y="19092"/>
                    <a:pt x="21425" y="19504"/>
                    <a:pt x="21138" y="1979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grpSp>
          <p:nvGrpSpPr>
            <p:cNvPr id="16" name="Group 27"/>
            <p:cNvGrpSpPr/>
            <p:nvPr/>
          </p:nvGrpSpPr>
          <p:grpSpPr>
            <a:xfrm>
              <a:off x="4262653" y="4654695"/>
              <a:ext cx="3312366" cy="1305442"/>
              <a:chOff x="4262653" y="4358179"/>
              <a:chExt cx="3312366" cy="1305442"/>
            </a:xfrm>
          </p:grpSpPr>
          <p:sp>
            <p:nvSpPr>
              <p:cNvPr id="27" name="TextBox 25"/>
              <p:cNvSpPr txBox="1"/>
              <p:nvPr/>
            </p:nvSpPr>
            <p:spPr>
              <a:xfrm>
                <a:off x="5069887" y="4358179"/>
                <a:ext cx="2052228" cy="555392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警示标识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8" name="TextBox 26"/>
              <p:cNvSpPr txBox="1"/>
              <p:nvPr/>
            </p:nvSpPr>
            <p:spPr>
              <a:xfrm>
                <a:off x="4262653" y="5132644"/>
                <a:ext cx="3312366" cy="530977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Autofit/>
              </a:bodyPr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在每一块非标盲板上表面，在安装之前，张贴“禁止踩踏”标识，标识材料需满足防尘、防静电、无VOC排放等</a:t>
                </a:r>
                <a:r>
                  <a:rPr lang="zh-CN" altLang="en-US" sz="1600" dirty="0" smtClean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要求。</a:t>
                </a:r>
                <a:endParaRPr lang="zh-CN" altLang="en-US" sz="16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</a:endParaRPr>
              </a:p>
            </p:txBody>
          </p:sp>
        </p:grpSp>
        <p:grpSp>
          <p:nvGrpSpPr>
            <p:cNvPr id="17" name="Group 28"/>
            <p:cNvGrpSpPr/>
            <p:nvPr/>
          </p:nvGrpSpPr>
          <p:grpSpPr>
            <a:xfrm>
              <a:off x="7662913" y="3117127"/>
              <a:ext cx="2050415" cy="1859915"/>
              <a:chOff x="577687" y="4492027"/>
              <a:chExt cx="1363419" cy="1859915"/>
            </a:xfrm>
          </p:grpSpPr>
          <p:sp>
            <p:nvSpPr>
              <p:cNvPr id="25" name="TextBox 29"/>
              <p:cNvSpPr txBox="1"/>
              <p:nvPr/>
            </p:nvSpPr>
            <p:spPr>
              <a:xfrm>
                <a:off x="763896" y="4492027"/>
                <a:ext cx="722456" cy="36512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盲板夹颜色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6" name="TextBox 30"/>
              <p:cNvSpPr txBox="1"/>
              <p:nvPr/>
            </p:nvSpPr>
            <p:spPr>
              <a:xfrm>
                <a:off x="577687" y="4850802"/>
                <a:ext cx="1363419" cy="1501140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Autofit/>
              </a:bodyPr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表面统一加工成醒目的红色，材料厚度建议2.5mm以上，安装完成后要全场检查数量及安装</a:t>
                </a:r>
                <a:r>
                  <a:rPr lang="zh-CN" altLang="en-US" sz="1600" dirty="0" smtClean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质量。</a:t>
                </a:r>
                <a:endParaRPr lang="zh-CN" altLang="en-US" sz="16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</a:endParaRPr>
              </a:p>
            </p:txBody>
          </p:sp>
        </p:grpSp>
        <p:grpSp>
          <p:nvGrpSpPr>
            <p:cNvPr id="18" name="Group 31"/>
            <p:cNvGrpSpPr/>
            <p:nvPr/>
          </p:nvGrpSpPr>
          <p:grpSpPr>
            <a:xfrm>
              <a:off x="808938" y="3117127"/>
              <a:ext cx="3431540" cy="985045"/>
              <a:chOff x="566312" y="4492027"/>
              <a:chExt cx="2339576" cy="985045"/>
            </a:xfrm>
          </p:grpSpPr>
          <p:sp>
            <p:nvSpPr>
              <p:cNvPr id="23" name="TextBox 32"/>
              <p:cNvSpPr txBox="1"/>
              <p:nvPr/>
            </p:nvSpPr>
            <p:spPr>
              <a:xfrm>
                <a:off x="2460832" y="4492027"/>
                <a:ext cx="445056" cy="36512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p>
                <a:pPr algn="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安全网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" name="TextBox 33"/>
              <p:cNvSpPr txBox="1"/>
              <p:nvPr/>
            </p:nvSpPr>
            <p:spPr>
              <a:xfrm>
                <a:off x="566312" y="4891064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Autofit/>
              </a:bodyPr>
              <a:p>
                <a:pPr algn="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在吊顶上临边或非标盲板区域，采用竖向或水平安全网进行临边和洞口</a:t>
                </a:r>
                <a:r>
                  <a:rPr lang="zh-CN" altLang="en-US" sz="1600" dirty="0" smtClean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防护。</a:t>
                </a:r>
                <a:endParaRPr lang="zh-CN" altLang="en-US" sz="16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9" name="Group 35"/>
            <p:cNvGrpSpPr/>
            <p:nvPr/>
          </p:nvGrpSpPr>
          <p:grpSpPr>
            <a:xfrm>
              <a:off x="8967870" y="1543907"/>
              <a:ext cx="2819318" cy="1052355"/>
              <a:chOff x="719138" y="4290732"/>
              <a:chExt cx="2461162" cy="1052355"/>
            </a:xfrm>
          </p:grpSpPr>
          <p:sp>
            <p:nvSpPr>
              <p:cNvPr id="21" name="TextBox 36"/>
              <p:cNvSpPr txBox="1"/>
              <p:nvPr/>
            </p:nvSpPr>
            <p:spPr>
              <a:xfrm>
                <a:off x="993532" y="4290732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盲板夹数量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" name="TextBox 37"/>
              <p:cNvSpPr txBox="1"/>
              <p:nvPr/>
            </p:nvSpPr>
            <p:spPr>
              <a:xfrm>
                <a:off x="719138" y="4757079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Autofit/>
              </a:bodyPr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建议每片盲板安装6个盲板夹，两侧4个，另外两根龙骨中间各安装一</a:t>
                </a:r>
                <a:r>
                  <a:rPr lang="zh-CN" altLang="en-US" sz="1600" dirty="0" smtClean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个。</a:t>
                </a:r>
                <a:endParaRPr lang="zh-CN" altLang="en-US" sz="16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</a:endParaRPr>
              </a:p>
            </p:txBody>
          </p:sp>
        </p:grpSp>
        <p:grpSp>
          <p:nvGrpSpPr>
            <p:cNvPr id="20" name="Group 38"/>
            <p:cNvGrpSpPr/>
            <p:nvPr/>
          </p:nvGrpSpPr>
          <p:grpSpPr>
            <a:xfrm>
              <a:off x="728557" y="1544542"/>
              <a:ext cx="3039746" cy="1316355"/>
              <a:chOff x="726899" y="4291367"/>
              <a:chExt cx="2653588" cy="1316355"/>
            </a:xfrm>
          </p:grpSpPr>
          <p:sp>
            <p:nvSpPr>
              <p:cNvPr id="33" name="TextBox 39"/>
              <p:cNvSpPr txBox="1"/>
              <p:nvPr/>
            </p:nvSpPr>
            <p:spPr>
              <a:xfrm>
                <a:off x="1975254" y="4291367"/>
                <a:ext cx="545463" cy="36512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p>
                <a:pPr algn="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安全带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4" name="TextBox 40"/>
              <p:cNvSpPr txBox="1"/>
              <p:nvPr/>
            </p:nvSpPr>
            <p:spPr>
              <a:xfrm>
                <a:off x="726899" y="5021617"/>
                <a:ext cx="2653588" cy="586105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Autofit/>
              </a:bodyPr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在吊顶上作业人员，必须全程系挂全身式双钩安全带。必要时在吊顶上安装生命线，用于系挂安全带。生命线安装间距3600mm或4800mm</a:t>
                </a:r>
                <a:r>
                  <a:rPr lang="zh-CN" altLang="en-US" sz="1600" dirty="0" smtClean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）。</a:t>
                </a:r>
                <a:endParaRPr lang="zh-CN" altLang="en-US" sz="16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</a:endParaRPr>
              </a:p>
            </p:txBody>
          </p:sp>
        </p:grpSp>
      </p:grpSp>
      <p:pic>
        <p:nvPicPr>
          <p:cNvPr id="36" name="图片 36" descr="D:\同步空间\2022年专业技术工作\1-2022年度课题研究\2-课题：《防止人员从FFU龙骨吊顶盲板坠落的措施研究》\2-课题资料搜集\1-资料搜集\防坠课题研究--章斌\防坠课题研究\拉设生命线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1" b="9674"/>
          <a:stretch>
            <a:fillRect/>
          </a:stretch>
        </p:blipFill>
        <p:spPr>
          <a:xfrm>
            <a:off x="4937760" y="1325245"/>
            <a:ext cx="2515235" cy="159321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矩形标注 44"/>
          <p:cNvSpPr/>
          <p:nvPr/>
        </p:nvSpPr>
        <p:spPr>
          <a:xfrm>
            <a:off x="6617970" y="2616200"/>
            <a:ext cx="590550" cy="233680"/>
          </a:xfrm>
          <a:prstGeom prst="wedgeRectCallout">
            <a:avLst>
              <a:gd name="adj1" fmla="val 75376"/>
              <a:gd name="adj2" fmla="val -1190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indent="-88900" algn="ctr"/>
            <a:r>
              <a:rPr lang="en-US" altLang="zh-CN" sz="1050" kern="100" dirty="0" err="1">
                <a:latin typeface="微软雅黑" panose="020B0503020204020204" charset="-122"/>
                <a:ea typeface="微软雅黑" panose="020B0503020204020204" charset="-122"/>
                <a:cs typeface="Times New Roman" panose="02020603050405020304"/>
                <a:sym typeface="Times New Roman" panose="02020603050405020304"/>
              </a:rPr>
              <a:t>生命线</a:t>
            </a:r>
            <a:endParaRPr lang="en-US" altLang="zh-CN" sz="105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43" name="图片 43" descr="D:\同步空间\2022年专业技术工作\1-2022年度课题研究\2-课题：《防止人员从FFU龙骨吊顶盲板坠落的措施研究》\2-课题资料搜集\1-资料搜集\公司非标板课题资料收集 吴启帆\资料收集 - 副本\4 项目非标板经验\IMG_20190424_1751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28"/>
          <a:stretch>
            <a:fillRect/>
          </a:stretch>
        </p:blipFill>
        <p:spPr>
          <a:xfrm>
            <a:off x="7905750" y="5248910"/>
            <a:ext cx="3415665" cy="159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图片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95" y="4219575"/>
            <a:ext cx="1905635" cy="1068070"/>
          </a:xfrm>
          <a:prstGeom prst="rect">
            <a:avLst/>
          </a:prstGeom>
        </p:spPr>
      </p:pic>
      <p:pic>
        <p:nvPicPr>
          <p:cNvPr id="41" name="图片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00" y="5354320"/>
            <a:ext cx="3303270" cy="13398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4260" y="3157220"/>
            <a:ext cx="1367155" cy="180594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12)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龙骨吊顶系统施工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禁止项 10 条、施工作业要求 10 条、施工安全管理制度 10 条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0515" y="1316990"/>
            <a:ext cx="4046855" cy="332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kumimoji="0" 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施工作业要求</a:t>
            </a: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条</a:t>
            </a:r>
            <a:endParaRPr kumimoji="0" lang="zh-CN" altLang="en-US" b="1" i="0" kern="1200" cap="none" spc="0" normalizeH="0" baseline="0" noProof="0" dirty="0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f2e270f4-43af-4cc8-9460-ac56680bd8b5"/>
          <p:cNvGrpSpPr>
            <a:grpSpLocks noChangeAspect="1"/>
          </p:cNvGrpSpPr>
          <p:nvPr/>
        </p:nvGrpSpPr>
        <p:grpSpPr>
          <a:xfrm>
            <a:off x="917575" y="1743075"/>
            <a:ext cx="10487660" cy="4618990"/>
            <a:chOff x="719667" y="1358660"/>
            <a:chExt cx="11066889" cy="4913133"/>
          </a:xfrm>
        </p:grpSpPr>
        <p:sp>
          <p:nvSpPr>
            <p:cNvPr id="6" name="Freeform: Shape 3"/>
            <p:cNvSpPr/>
            <p:nvPr/>
          </p:nvSpPr>
          <p:spPr>
            <a:xfrm>
              <a:off x="4240504" y="2587719"/>
              <a:ext cx="1747022" cy="1180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97" y="0"/>
                  </a:moveTo>
                  <a:lnTo>
                    <a:pt x="0" y="2934"/>
                  </a:lnTo>
                  <a:lnTo>
                    <a:pt x="12305" y="21600"/>
                  </a:lnTo>
                  <a:lnTo>
                    <a:pt x="12322" y="21583"/>
                  </a:lnTo>
                  <a:lnTo>
                    <a:pt x="21600" y="12476"/>
                  </a:lnTo>
                  <a:cubicBezTo>
                    <a:pt x="21600" y="12476"/>
                    <a:pt x="6997" y="0"/>
                    <a:pt x="6997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7" name="Freeform: Shape 4"/>
            <p:cNvSpPr/>
            <p:nvPr/>
          </p:nvSpPr>
          <p:spPr>
            <a:xfrm>
              <a:off x="3153944" y="1643660"/>
              <a:ext cx="1556730" cy="1049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08" y="21600"/>
                  </a:moveTo>
                  <a:lnTo>
                    <a:pt x="21600" y="18493"/>
                  </a:lnTo>
                  <a:lnTo>
                    <a:pt x="0" y="0"/>
                  </a:lnTo>
                  <a:cubicBezTo>
                    <a:pt x="0" y="0"/>
                    <a:pt x="14208" y="21600"/>
                    <a:pt x="14208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8" name="Freeform: Shape 5"/>
            <p:cNvSpPr/>
            <p:nvPr/>
          </p:nvSpPr>
          <p:spPr>
            <a:xfrm>
              <a:off x="6128625" y="2587719"/>
              <a:ext cx="1747013" cy="1180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03" y="0"/>
                  </a:moveTo>
                  <a:lnTo>
                    <a:pt x="21600" y="2934"/>
                  </a:lnTo>
                  <a:lnTo>
                    <a:pt x="9295" y="21600"/>
                  </a:lnTo>
                  <a:lnTo>
                    <a:pt x="9278" y="21583"/>
                  </a:lnTo>
                  <a:lnTo>
                    <a:pt x="0" y="12476"/>
                  </a:lnTo>
                  <a:cubicBezTo>
                    <a:pt x="0" y="12476"/>
                    <a:pt x="14603" y="0"/>
                    <a:pt x="14603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9" name="Freeform: Shape 6"/>
            <p:cNvSpPr/>
            <p:nvPr/>
          </p:nvSpPr>
          <p:spPr>
            <a:xfrm>
              <a:off x="7411121" y="1643660"/>
              <a:ext cx="1556749" cy="1049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93" y="21600"/>
                  </a:moveTo>
                  <a:lnTo>
                    <a:pt x="0" y="18493"/>
                  </a:lnTo>
                  <a:lnTo>
                    <a:pt x="21600" y="0"/>
                  </a:lnTo>
                  <a:cubicBezTo>
                    <a:pt x="21600" y="0"/>
                    <a:pt x="7393" y="21600"/>
                    <a:pt x="7393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10" name="Freeform: Shape 7"/>
            <p:cNvSpPr/>
            <p:nvPr/>
          </p:nvSpPr>
          <p:spPr>
            <a:xfrm>
              <a:off x="5291439" y="3318031"/>
              <a:ext cx="1551103" cy="1336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56" y="0"/>
                  </a:moveTo>
                  <a:lnTo>
                    <a:pt x="917" y="7575"/>
                  </a:lnTo>
                  <a:lnTo>
                    <a:pt x="0" y="8280"/>
                  </a:lnTo>
                  <a:lnTo>
                    <a:pt x="10685" y="21600"/>
                  </a:lnTo>
                  <a:lnTo>
                    <a:pt x="21600" y="8349"/>
                  </a:ln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grpSp>
          <p:nvGrpSpPr>
            <p:cNvPr id="11" name="Group 8"/>
            <p:cNvGrpSpPr/>
            <p:nvPr/>
          </p:nvGrpSpPr>
          <p:grpSpPr>
            <a:xfrm>
              <a:off x="2922382" y="1394286"/>
              <a:ext cx="569975" cy="569956"/>
              <a:chOff x="0" y="0"/>
              <a:chExt cx="879867" cy="879838"/>
            </a:xfrm>
          </p:grpSpPr>
          <p:sp>
            <p:nvSpPr>
              <p:cNvPr id="31" name="Freeform: Shape 9"/>
              <p:cNvSpPr/>
              <p:nvPr/>
            </p:nvSpPr>
            <p:spPr>
              <a:xfrm>
                <a:off x="0" y="0"/>
                <a:ext cx="879867" cy="8798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8" extrusionOk="0">
                    <a:moveTo>
                      <a:pt x="2881" y="2882"/>
                    </a:moveTo>
                    <a:cubicBezTo>
                      <a:pt x="6724" y="-961"/>
                      <a:pt x="12953" y="-961"/>
                      <a:pt x="16797" y="2882"/>
                    </a:cubicBezTo>
                    <a:cubicBezTo>
                      <a:pt x="20639" y="6723"/>
                      <a:pt x="20639" y="12953"/>
                      <a:pt x="16797" y="16796"/>
                    </a:cubicBezTo>
                    <a:cubicBezTo>
                      <a:pt x="12953" y="20639"/>
                      <a:pt x="6724" y="20639"/>
                      <a:pt x="2881" y="16796"/>
                    </a:cubicBezTo>
                    <a:cubicBezTo>
                      <a:pt x="-961" y="12953"/>
                      <a:pt x="-961" y="6724"/>
                      <a:pt x="2881" y="2882"/>
                    </a:cubicBez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32" name="Freeform: Shape 10"/>
              <p:cNvSpPr/>
              <p:nvPr/>
            </p:nvSpPr>
            <p:spPr>
              <a:xfrm>
                <a:off x="230842" y="230829"/>
                <a:ext cx="418182" cy="4181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1795"/>
                      <a:pt x="21514" y="12600"/>
                      <a:pt x="20518" y="12600"/>
                    </a:cubicBezTo>
                    <a:lnTo>
                      <a:pt x="12600" y="12600"/>
                    </a:lnTo>
                    <a:lnTo>
                      <a:pt x="12600" y="20518"/>
                    </a:lnTo>
                    <a:cubicBezTo>
                      <a:pt x="12600" y="21512"/>
                      <a:pt x="11795" y="21600"/>
                      <a:pt x="10800" y="21600"/>
                    </a:cubicBezTo>
                    <a:cubicBezTo>
                      <a:pt x="9805" y="21600"/>
                      <a:pt x="9000" y="21512"/>
                      <a:pt x="9000" y="20518"/>
                    </a:cubicBezTo>
                    <a:lnTo>
                      <a:pt x="9000" y="12600"/>
                    </a:lnTo>
                    <a:lnTo>
                      <a:pt x="1082" y="12600"/>
                    </a:lnTo>
                    <a:cubicBezTo>
                      <a:pt x="88" y="12600"/>
                      <a:pt x="0" y="11796"/>
                      <a:pt x="0" y="10800"/>
                    </a:cubicBezTo>
                    <a:cubicBezTo>
                      <a:pt x="0" y="9805"/>
                      <a:pt x="88" y="9000"/>
                      <a:pt x="1082" y="9000"/>
                    </a:cubicBezTo>
                    <a:lnTo>
                      <a:pt x="9000" y="9000"/>
                    </a:lnTo>
                    <a:lnTo>
                      <a:pt x="9000" y="1082"/>
                    </a:lnTo>
                    <a:cubicBezTo>
                      <a:pt x="9000" y="86"/>
                      <a:pt x="9805" y="0"/>
                      <a:pt x="10800" y="0"/>
                    </a:cubicBezTo>
                    <a:cubicBezTo>
                      <a:pt x="11795" y="0"/>
                      <a:pt x="12600" y="86"/>
                      <a:pt x="12600" y="1082"/>
                    </a:cubicBezTo>
                    <a:lnTo>
                      <a:pt x="12600" y="9000"/>
                    </a:lnTo>
                    <a:lnTo>
                      <a:pt x="20518" y="9000"/>
                    </a:lnTo>
                    <a:cubicBezTo>
                      <a:pt x="21514" y="9000"/>
                      <a:pt x="21600" y="9805"/>
                      <a:pt x="21600" y="108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8622370" y="1358660"/>
              <a:ext cx="569975" cy="569974"/>
              <a:chOff x="0" y="-1"/>
              <a:chExt cx="879867" cy="879867"/>
            </a:xfrm>
          </p:grpSpPr>
          <p:sp>
            <p:nvSpPr>
              <p:cNvPr id="29" name="Freeform: Shape 12"/>
              <p:cNvSpPr/>
              <p:nvPr/>
            </p:nvSpPr>
            <p:spPr>
              <a:xfrm>
                <a:off x="0" y="-1"/>
                <a:ext cx="879867" cy="8798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8" extrusionOk="0">
                    <a:moveTo>
                      <a:pt x="2881" y="2883"/>
                    </a:moveTo>
                    <a:cubicBezTo>
                      <a:pt x="6724" y="-961"/>
                      <a:pt x="12953" y="-961"/>
                      <a:pt x="16797" y="2883"/>
                    </a:cubicBezTo>
                    <a:cubicBezTo>
                      <a:pt x="20639" y="6724"/>
                      <a:pt x="20639" y="12954"/>
                      <a:pt x="16797" y="16797"/>
                    </a:cubicBezTo>
                    <a:cubicBezTo>
                      <a:pt x="12953" y="20639"/>
                      <a:pt x="6724" y="20639"/>
                      <a:pt x="2881" y="16797"/>
                    </a:cubicBezTo>
                    <a:cubicBezTo>
                      <a:pt x="-961" y="12954"/>
                      <a:pt x="-961" y="6724"/>
                      <a:pt x="2881" y="2883"/>
                    </a:cubicBez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30" name="Freeform: Shape 13"/>
              <p:cNvSpPr/>
              <p:nvPr/>
            </p:nvSpPr>
            <p:spPr>
              <a:xfrm>
                <a:off x="245534" y="214775"/>
                <a:ext cx="388799" cy="3995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4" extrusionOk="0">
                    <a:moveTo>
                      <a:pt x="17852" y="10732"/>
                    </a:moveTo>
                    <a:lnTo>
                      <a:pt x="15287" y="8141"/>
                    </a:lnTo>
                    <a:lnTo>
                      <a:pt x="14103" y="9287"/>
                    </a:lnTo>
                    <a:lnTo>
                      <a:pt x="16780" y="11770"/>
                    </a:lnTo>
                    <a:lnTo>
                      <a:pt x="14104" y="14253"/>
                    </a:lnTo>
                    <a:lnTo>
                      <a:pt x="15288" y="15399"/>
                    </a:lnTo>
                    <a:lnTo>
                      <a:pt x="17852" y="12808"/>
                    </a:lnTo>
                    <a:lnTo>
                      <a:pt x="20416" y="15399"/>
                    </a:lnTo>
                    <a:lnTo>
                      <a:pt x="21600" y="14253"/>
                    </a:lnTo>
                    <a:lnTo>
                      <a:pt x="18924" y="11770"/>
                    </a:lnTo>
                    <a:lnTo>
                      <a:pt x="21599" y="9287"/>
                    </a:lnTo>
                    <a:lnTo>
                      <a:pt x="20415" y="8141"/>
                    </a:lnTo>
                    <a:cubicBezTo>
                      <a:pt x="20415" y="8141"/>
                      <a:pt x="17852" y="10732"/>
                      <a:pt x="17852" y="10732"/>
                    </a:cubicBezTo>
                    <a:close/>
                    <a:moveTo>
                      <a:pt x="17840" y="20553"/>
                    </a:moveTo>
                    <a:cubicBezTo>
                      <a:pt x="17840" y="18126"/>
                      <a:pt x="15400" y="16891"/>
                      <a:pt x="13023" y="15899"/>
                    </a:cubicBezTo>
                    <a:cubicBezTo>
                      <a:pt x="10654" y="14912"/>
                      <a:pt x="9898" y="14080"/>
                      <a:pt x="9898" y="12297"/>
                    </a:cubicBezTo>
                    <a:cubicBezTo>
                      <a:pt x="9898" y="11229"/>
                      <a:pt x="10621" y="11577"/>
                      <a:pt x="10938" y="9617"/>
                    </a:cubicBezTo>
                    <a:cubicBezTo>
                      <a:pt x="11072" y="8804"/>
                      <a:pt x="11710" y="9604"/>
                      <a:pt x="11833" y="7749"/>
                    </a:cubicBezTo>
                    <a:cubicBezTo>
                      <a:pt x="11833" y="7010"/>
                      <a:pt x="11483" y="6826"/>
                      <a:pt x="11483" y="6826"/>
                    </a:cubicBezTo>
                    <a:cubicBezTo>
                      <a:pt x="11483" y="6826"/>
                      <a:pt x="11661" y="5732"/>
                      <a:pt x="11730" y="4889"/>
                    </a:cubicBezTo>
                    <a:cubicBezTo>
                      <a:pt x="11801" y="4006"/>
                      <a:pt x="11286" y="2123"/>
                      <a:pt x="9163" y="1545"/>
                    </a:cubicBezTo>
                    <a:cubicBezTo>
                      <a:pt x="8792" y="1177"/>
                      <a:pt x="8541" y="592"/>
                      <a:pt x="9684" y="7"/>
                    </a:cubicBezTo>
                    <a:cubicBezTo>
                      <a:pt x="7184" y="-106"/>
                      <a:pt x="6603" y="1160"/>
                      <a:pt x="5272" y="2092"/>
                    </a:cubicBezTo>
                    <a:cubicBezTo>
                      <a:pt x="4139" y="2909"/>
                      <a:pt x="3834" y="4202"/>
                      <a:pt x="3888" y="4890"/>
                    </a:cubicBezTo>
                    <a:cubicBezTo>
                      <a:pt x="3961" y="5733"/>
                      <a:pt x="4137" y="6827"/>
                      <a:pt x="4137" y="6827"/>
                    </a:cubicBezTo>
                    <a:cubicBezTo>
                      <a:pt x="4137" y="6827"/>
                      <a:pt x="3787" y="7011"/>
                      <a:pt x="3787" y="7750"/>
                    </a:cubicBezTo>
                    <a:cubicBezTo>
                      <a:pt x="3910" y="9606"/>
                      <a:pt x="4550" y="8805"/>
                      <a:pt x="4683" y="9618"/>
                    </a:cubicBezTo>
                    <a:cubicBezTo>
                      <a:pt x="5000" y="11578"/>
                      <a:pt x="5724" y="11230"/>
                      <a:pt x="5724" y="12298"/>
                    </a:cubicBezTo>
                    <a:cubicBezTo>
                      <a:pt x="5724" y="14081"/>
                      <a:pt x="5487" y="14686"/>
                      <a:pt x="3118" y="15674"/>
                    </a:cubicBezTo>
                    <a:cubicBezTo>
                      <a:pt x="740" y="16664"/>
                      <a:pt x="0" y="18253"/>
                      <a:pt x="12" y="20553"/>
                    </a:cubicBezTo>
                    <a:cubicBezTo>
                      <a:pt x="16" y="21241"/>
                      <a:pt x="0" y="21494"/>
                      <a:pt x="0" y="21494"/>
                    </a:cubicBezTo>
                    <a:lnTo>
                      <a:pt x="17852" y="21494"/>
                    </a:lnTo>
                    <a:cubicBezTo>
                      <a:pt x="17852" y="21494"/>
                      <a:pt x="17840" y="21241"/>
                      <a:pt x="17840" y="20553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</p:grpSp>
        <p:sp>
          <p:nvSpPr>
            <p:cNvPr id="13" name="Freeform: Shape 14"/>
            <p:cNvSpPr/>
            <p:nvPr/>
          </p:nvSpPr>
          <p:spPr>
            <a:xfrm>
              <a:off x="5081094" y="3056997"/>
              <a:ext cx="322907" cy="242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62" y="12600"/>
                  </a:moveTo>
                  <a:cubicBezTo>
                    <a:pt x="21442" y="12600"/>
                    <a:pt x="21600" y="12811"/>
                    <a:pt x="21600" y="13050"/>
                  </a:cubicBezTo>
                  <a:lnTo>
                    <a:pt x="21600" y="15750"/>
                  </a:lnTo>
                  <a:cubicBezTo>
                    <a:pt x="21600" y="15989"/>
                    <a:pt x="21442" y="16200"/>
                    <a:pt x="21262" y="16200"/>
                  </a:cubicBezTo>
                  <a:lnTo>
                    <a:pt x="17550" y="16200"/>
                  </a:lnTo>
                  <a:lnTo>
                    <a:pt x="17550" y="21150"/>
                  </a:lnTo>
                  <a:cubicBezTo>
                    <a:pt x="17550" y="21389"/>
                    <a:pt x="17392" y="21600"/>
                    <a:pt x="17212" y="21600"/>
                  </a:cubicBezTo>
                  <a:lnTo>
                    <a:pt x="15187" y="21600"/>
                  </a:lnTo>
                  <a:cubicBezTo>
                    <a:pt x="15008" y="21600"/>
                    <a:pt x="14850" y="21389"/>
                    <a:pt x="14850" y="21150"/>
                  </a:cubicBezTo>
                  <a:lnTo>
                    <a:pt x="14850" y="16200"/>
                  </a:lnTo>
                  <a:lnTo>
                    <a:pt x="11137" y="16200"/>
                  </a:lnTo>
                  <a:cubicBezTo>
                    <a:pt x="10958" y="16200"/>
                    <a:pt x="10800" y="15989"/>
                    <a:pt x="10800" y="15750"/>
                  </a:cubicBezTo>
                  <a:lnTo>
                    <a:pt x="10800" y="13050"/>
                  </a:lnTo>
                  <a:cubicBezTo>
                    <a:pt x="10800" y="12811"/>
                    <a:pt x="10958" y="12600"/>
                    <a:pt x="11137" y="12600"/>
                  </a:cubicBezTo>
                  <a:lnTo>
                    <a:pt x="14850" y="12600"/>
                  </a:lnTo>
                  <a:lnTo>
                    <a:pt x="14850" y="7650"/>
                  </a:lnTo>
                  <a:cubicBezTo>
                    <a:pt x="14850" y="7411"/>
                    <a:pt x="15008" y="7200"/>
                    <a:pt x="15187" y="7200"/>
                  </a:cubicBezTo>
                  <a:lnTo>
                    <a:pt x="17212" y="7200"/>
                  </a:lnTo>
                  <a:cubicBezTo>
                    <a:pt x="17392" y="7200"/>
                    <a:pt x="17550" y="7411"/>
                    <a:pt x="17550" y="7650"/>
                  </a:cubicBezTo>
                  <a:lnTo>
                    <a:pt x="17550" y="12600"/>
                  </a:lnTo>
                  <a:cubicBezTo>
                    <a:pt x="17550" y="12600"/>
                    <a:pt x="21262" y="12600"/>
                    <a:pt x="21262" y="12600"/>
                  </a:cubicBezTo>
                  <a:close/>
                  <a:moveTo>
                    <a:pt x="3375" y="5400"/>
                  </a:moveTo>
                  <a:cubicBezTo>
                    <a:pt x="3375" y="2419"/>
                    <a:pt x="5189" y="0"/>
                    <a:pt x="7425" y="0"/>
                  </a:cubicBezTo>
                  <a:cubicBezTo>
                    <a:pt x="9661" y="0"/>
                    <a:pt x="11475" y="2419"/>
                    <a:pt x="11475" y="5400"/>
                  </a:cubicBezTo>
                  <a:cubicBezTo>
                    <a:pt x="11475" y="8381"/>
                    <a:pt x="9661" y="10800"/>
                    <a:pt x="7425" y="10800"/>
                  </a:cubicBezTo>
                  <a:cubicBezTo>
                    <a:pt x="5189" y="10800"/>
                    <a:pt x="3375" y="8381"/>
                    <a:pt x="3375" y="5400"/>
                  </a:cubicBezTo>
                  <a:close/>
                  <a:moveTo>
                    <a:pt x="11137" y="17550"/>
                  </a:moveTo>
                  <a:lnTo>
                    <a:pt x="13837" y="17550"/>
                  </a:lnTo>
                  <a:lnTo>
                    <a:pt x="13837" y="20897"/>
                  </a:lnTo>
                  <a:cubicBezTo>
                    <a:pt x="13321" y="21403"/>
                    <a:pt x="12667" y="21600"/>
                    <a:pt x="12034" y="21600"/>
                  </a:cubicBezTo>
                  <a:lnTo>
                    <a:pt x="2816" y="21600"/>
                  </a:lnTo>
                  <a:cubicBezTo>
                    <a:pt x="1129" y="21600"/>
                    <a:pt x="0" y="20250"/>
                    <a:pt x="0" y="17958"/>
                  </a:cubicBezTo>
                  <a:cubicBezTo>
                    <a:pt x="0" y="14780"/>
                    <a:pt x="559" y="9900"/>
                    <a:pt x="3649" y="9900"/>
                  </a:cubicBezTo>
                  <a:cubicBezTo>
                    <a:pt x="3818" y="9900"/>
                    <a:pt x="3934" y="9998"/>
                    <a:pt x="4061" y="10139"/>
                  </a:cubicBezTo>
                  <a:cubicBezTo>
                    <a:pt x="5094" y="11194"/>
                    <a:pt x="6096" y="11855"/>
                    <a:pt x="7425" y="11855"/>
                  </a:cubicBezTo>
                  <a:cubicBezTo>
                    <a:pt x="8754" y="11855"/>
                    <a:pt x="9756" y="11194"/>
                    <a:pt x="10789" y="10139"/>
                  </a:cubicBezTo>
                  <a:cubicBezTo>
                    <a:pt x="10916" y="9998"/>
                    <a:pt x="11032" y="9900"/>
                    <a:pt x="11201" y="9900"/>
                  </a:cubicBezTo>
                  <a:cubicBezTo>
                    <a:pt x="12097" y="9900"/>
                    <a:pt x="12888" y="10350"/>
                    <a:pt x="13489" y="11250"/>
                  </a:cubicBezTo>
                  <a:lnTo>
                    <a:pt x="11137" y="11250"/>
                  </a:lnTo>
                  <a:cubicBezTo>
                    <a:pt x="10399" y="11250"/>
                    <a:pt x="9788" y="12066"/>
                    <a:pt x="9788" y="13050"/>
                  </a:cubicBezTo>
                  <a:lnTo>
                    <a:pt x="9788" y="15750"/>
                  </a:lnTo>
                  <a:cubicBezTo>
                    <a:pt x="9788" y="16734"/>
                    <a:pt x="10399" y="17550"/>
                    <a:pt x="11137" y="175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14" name="Freeform: Shape 15"/>
            <p:cNvSpPr/>
            <p:nvPr/>
          </p:nvSpPr>
          <p:spPr>
            <a:xfrm>
              <a:off x="6847047" y="3074135"/>
              <a:ext cx="236258" cy="207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76" y="5891"/>
                  </a:moveTo>
                  <a:lnTo>
                    <a:pt x="4320" y="5891"/>
                  </a:lnTo>
                  <a:cubicBezTo>
                    <a:pt x="4320" y="7855"/>
                    <a:pt x="4320" y="9818"/>
                    <a:pt x="4320" y="9818"/>
                  </a:cubicBezTo>
                  <a:cubicBezTo>
                    <a:pt x="4320" y="10907"/>
                    <a:pt x="5090" y="11782"/>
                    <a:pt x="6048" y="11782"/>
                  </a:cubicBezTo>
                  <a:cubicBezTo>
                    <a:pt x="7088" y="11782"/>
                    <a:pt x="7574" y="11782"/>
                    <a:pt x="7776" y="11782"/>
                  </a:cubicBezTo>
                  <a:cubicBezTo>
                    <a:pt x="7776" y="11782"/>
                    <a:pt x="7776" y="5891"/>
                    <a:pt x="7776" y="5891"/>
                  </a:cubicBezTo>
                  <a:close/>
                  <a:moveTo>
                    <a:pt x="21600" y="21600"/>
                  </a:moveTo>
                  <a:lnTo>
                    <a:pt x="6048" y="21600"/>
                  </a:lnTo>
                  <a:lnTo>
                    <a:pt x="6048" y="18655"/>
                  </a:lnTo>
                  <a:lnTo>
                    <a:pt x="7776" y="15709"/>
                  </a:lnTo>
                  <a:cubicBezTo>
                    <a:pt x="7628" y="15709"/>
                    <a:pt x="6197" y="15709"/>
                    <a:pt x="6048" y="15709"/>
                  </a:cubicBezTo>
                  <a:cubicBezTo>
                    <a:pt x="3186" y="15709"/>
                    <a:pt x="864" y="13070"/>
                    <a:pt x="864" y="9818"/>
                  </a:cubicBezTo>
                  <a:lnTo>
                    <a:pt x="864" y="4909"/>
                  </a:lnTo>
                  <a:lnTo>
                    <a:pt x="0" y="3927"/>
                  </a:lnTo>
                  <a:lnTo>
                    <a:pt x="432" y="1964"/>
                  </a:lnTo>
                  <a:lnTo>
                    <a:pt x="6912" y="1964"/>
                  </a:lnTo>
                  <a:lnTo>
                    <a:pt x="7344" y="0"/>
                  </a:lnTo>
                  <a:lnTo>
                    <a:pt x="20304" y="0"/>
                  </a:lnTo>
                  <a:lnTo>
                    <a:pt x="20736" y="2945"/>
                  </a:lnTo>
                  <a:lnTo>
                    <a:pt x="19872" y="3436"/>
                  </a:lnTo>
                  <a:lnTo>
                    <a:pt x="19872" y="15709"/>
                  </a:lnTo>
                  <a:lnTo>
                    <a:pt x="21600" y="18655"/>
                  </a:lnTo>
                  <a:cubicBezTo>
                    <a:pt x="21600" y="18655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sp>
          <p:nvSpPr>
            <p:cNvPr id="15" name="Freeform: Shape 16"/>
            <p:cNvSpPr/>
            <p:nvPr/>
          </p:nvSpPr>
          <p:spPr>
            <a:xfrm>
              <a:off x="5932017" y="3849007"/>
              <a:ext cx="274713" cy="274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38" y="19791"/>
                  </a:moveTo>
                  <a:lnTo>
                    <a:pt x="19803" y="21138"/>
                  </a:lnTo>
                  <a:cubicBezTo>
                    <a:pt x="19504" y="21425"/>
                    <a:pt x="19092" y="21600"/>
                    <a:pt x="18668" y="21600"/>
                  </a:cubicBezTo>
                  <a:cubicBezTo>
                    <a:pt x="18243" y="21600"/>
                    <a:pt x="17832" y="21425"/>
                    <a:pt x="17545" y="21138"/>
                  </a:cubicBezTo>
                  <a:lnTo>
                    <a:pt x="13015" y="16596"/>
                  </a:lnTo>
                  <a:cubicBezTo>
                    <a:pt x="12715" y="16309"/>
                    <a:pt x="12541" y="15897"/>
                    <a:pt x="12541" y="15473"/>
                  </a:cubicBezTo>
                  <a:cubicBezTo>
                    <a:pt x="12541" y="14999"/>
                    <a:pt x="12740" y="14612"/>
                    <a:pt x="13077" y="14275"/>
                  </a:cubicBezTo>
                  <a:lnTo>
                    <a:pt x="9883" y="11081"/>
                  </a:lnTo>
                  <a:lnTo>
                    <a:pt x="8311" y="12653"/>
                  </a:lnTo>
                  <a:cubicBezTo>
                    <a:pt x="8198" y="12765"/>
                    <a:pt x="8049" y="12828"/>
                    <a:pt x="7886" y="12828"/>
                  </a:cubicBezTo>
                  <a:cubicBezTo>
                    <a:pt x="7724" y="12828"/>
                    <a:pt x="7574" y="12765"/>
                    <a:pt x="7462" y="12653"/>
                  </a:cubicBezTo>
                  <a:cubicBezTo>
                    <a:pt x="7836" y="13027"/>
                    <a:pt x="8186" y="13302"/>
                    <a:pt x="8186" y="13876"/>
                  </a:cubicBezTo>
                  <a:cubicBezTo>
                    <a:pt x="8186" y="14200"/>
                    <a:pt x="8061" y="14487"/>
                    <a:pt x="7836" y="14724"/>
                  </a:cubicBezTo>
                  <a:cubicBezTo>
                    <a:pt x="7412" y="15174"/>
                    <a:pt x="6963" y="15773"/>
                    <a:pt x="6289" y="15773"/>
                  </a:cubicBezTo>
                  <a:cubicBezTo>
                    <a:pt x="5977" y="15773"/>
                    <a:pt x="5665" y="15648"/>
                    <a:pt x="5441" y="15423"/>
                  </a:cubicBezTo>
                  <a:lnTo>
                    <a:pt x="349" y="10332"/>
                  </a:lnTo>
                  <a:cubicBezTo>
                    <a:pt x="125" y="10107"/>
                    <a:pt x="0" y="9795"/>
                    <a:pt x="0" y="9484"/>
                  </a:cubicBezTo>
                  <a:cubicBezTo>
                    <a:pt x="0" y="8810"/>
                    <a:pt x="599" y="8360"/>
                    <a:pt x="1048" y="7936"/>
                  </a:cubicBezTo>
                  <a:cubicBezTo>
                    <a:pt x="1285" y="7712"/>
                    <a:pt x="1572" y="7587"/>
                    <a:pt x="1897" y="7587"/>
                  </a:cubicBezTo>
                  <a:cubicBezTo>
                    <a:pt x="2471" y="7587"/>
                    <a:pt x="2745" y="7936"/>
                    <a:pt x="3120" y="8311"/>
                  </a:cubicBezTo>
                  <a:cubicBezTo>
                    <a:pt x="3007" y="8198"/>
                    <a:pt x="2945" y="8049"/>
                    <a:pt x="2945" y="7886"/>
                  </a:cubicBezTo>
                  <a:cubicBezTo>
                    <a:pt x="2945" y="7724"/>
                    <a:pt x="3007" y="7574"/>
                    <a:pt x="3120" y="7462"/>
                  </a:cubicBezTo>
                  <a:lnTo>
                    <a:pt x="7462" y="3120"/>
                  </a:lnTo>
                  <a:cubicBezTo>
                    <a:pt x="7574" y="3007"/>
                    <a:pt x="7724" y="2945"/>
                    <a:pt x="7886" y="2945"/>
                  </a:cubicBezTo>
                  <a:cubicBezTo>
                    <a:pt x="8049" y="2945"/>
                    <a:pt x="8198" y="3007"/>
                    <a:pt x="8311" y="3120"/>
                  </a:cubicBezTo>
                  <a:cubicBezTo>
                    <a:pt x="7936" y="2745"/>
                    <a:pt x="7587" y="2471"/>
                    <a:pt x="7587" y="1897"/>
                  </a:cubicBezTo>
                  <a:cubicBezTo>
                    <a:pt x="7587" y="1572"/>
                    <a:pt x="7712" y="1285"/>
                    <a:pt x="7936" y="1048"/>
                  </a:cubicBezTo>
                  <a:cubicBezTo>
                    <a:pt x="8360" y="599"/>
                    <a:pt x="8810" y="0"/>
                    <a:pt x="9484" y="0"/>
                  </a:cubicBezTo>
                  <a:cubicBezTo>
                    <a:pt x="9795" y="0"/>
                    <a:pt x="10107" y="125"/>
                    <a:pt x="10332" y="349"/>
                  </a:cubicBezTo>
                  <a:lnTo>
                    <a:pt x="15423" y="5441"/>
                  </a:lnTo>
                  <a:cubicBezTo>
                    <a:pt x="15648" y="5665"/>
                    <a:pt x="15773" y="5977"/>
                    <a:pt x="15773" y="6289"/>
                  </a:cubicBezTo>
                  <a:cubicBezTo>
                    <a:pt x="15773" y="6963"/>
                    <a:pt x="15174" y="7412"/>
                    <a:pt x="14724" y="7836"/>
                  </a:cubicBezTo>
                  <a:cubicBezTo>
                    <a:pt x="14487" y="8061"/>
                    <a:pt x="14200" y="8186"/>
                    <a:pt x="13876" y="8186"/>
                  </a:cubicBezTo>
                  <a:cubicBezTo>
                    <a:pt x="13302" y="8186"/>
                    <a:pt x="13027" y="7836"/>
                    <a:pt x="12653" y="7462"/>
                  </a:cubicBezTo>
                  <a:cubicBezTo>
                    <a:pt x="12765" y="7574"/>
                    <a:pt x="12828" y="7724"/>
                    <a:pt x="12828" y="7886"/>
                  </a:cubicBezTo>
                  <a:cubicBezTo>
                    <a:pt x="12828" y="8049"/>
                    <a:pt x="12765" y="8198"/>
                    <a:pt x="12653" y="8311"/>
                  </a:cubicBezTo>
                  <a:lnTo>
                    <a:pt x="11081" y="9883"/>
                  </a:lnTo>
                  <a:lnTo>
                    <a:pt x="14275" y="13077"/>
                  </a:lnTo>
                  <a:cubicBezTo>
                    <a:pt x="14612" y="12740"/>
                    <a:pt x="14999" y="12541"/>
                    <a:pt x="15473" y="12541"/>
                  </a:cubicBezTo>
                  <a:cubicBezTo>
                    <a:pt x="15897" y="12541"/>
                    <a:pt x="16309" y="12715"/>
                    <a:pt x="16609" y="13002"/>
                  </a:cubicBezTo>
                  <a:lnTo>
                    <a:pt x="21138" y="17532"/>
                  </a:lnTo>
                  <a:cubicBezTo>
                    <a:pt x="21425" y="17832"/>
                    <a:pt x="21600" y="18243"/>
                    <a:pt x="21600" y="18668"/>
                  </a:cubicBezTo>
                  <a:cubicBezTo>
                    <a:pt x="21600" y="19092"/>
                    <a:pt x="21425" y="19504"/>
                    <a:pt x="21138" y="1979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</a:endParaRPr>
            </a:p>
          </p:txBody>
        </p:sp>
        <p:grpSp>
          <p:nvGrpSpPr>
            <p:cNvPr id="16" name="Group 27"/>
            <p:cNvGrpSpPr/>
            <p:nvPr/>
          </p:nvGrpSpPr>
          <p:grpSpPr>
            <a:xfrm>
              <a:off x="4118508" y="4654695"/>
              <a:ext cx="3633470" cy="1617098"/>
              <a:chOff x="4118508" y="4358179"/>
              <a:chExt cx="3633470" cy="1617098"/>
            </a:xfrm>
          </p:grpSpPr>
          <p:sp>
            <p:nvSpPr>
              <p:cNvPr id="27" name="TextBox 25"/>
              <p:cNvSpPr txBox="1"/>
              <p:nvPr/>
            </p:nvSpPr>
            <p:spPr>
              <a:xfrm>
                <a:off x="5069887" y="4358179"/>
                <a:ext cx="2052228" cy="555392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非标盲板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8" name="TextBox 26"/>
              <p:cNvSpPr txBox="1"/>
              <p:nvPr/>
            </p:nvSpPr>
            <p:spPr>
              <a:xfrm>
                <a:off x="4118508" y="5444417"/>
                <a:ext cx="3633470" cy="530860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Autofit/>
              </a:bodyPr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不建议八折边盲板用于非标盲板，如必须使用，需要严格控制非标盲板尺寸，保证非标盲板在龙骨上的搭接宽度不小于13mm，非标盲板安装后必须逐个检查盲板尺寸、盲板和盲板夹安装</a:t>
                </a:r>
                <a:r>
                  <a:rPr lang="zh-CN" altLang="en-US" sz="1600" dirty="0" smtClean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质量。</a:t>
                </a:r>
                <a:endParaRPr lang="zh-CN" altLang="en-US" sz="16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</a:endParaRPr>
              </a:p>
            </p:txBody>
          </p:sp>
        </p:grpSp>
        <p:grpSp>
          <p:nvGrpSpPr>
            <p:cNvPr id="17" name="Group 28"/>
            <p:cNvGrpSpPr/>
            <p:nvPr/>
          </p:nvGrpSpPr>
          <p:grpSpPr>
            <a:xfrm>
              <a:off x="7875638" y="3373667"/>
              <a:ext cx="3288631" cy="1134194"/>
              <a:chOff x="719138" y="4748567"/>
              <a:chExt cx="2186768" cy="1134194"/>
            </a:xfrm>
          </p:grpSpPr>
          <p:sp>
            <p:nvSpPr>
              <p:cNvPr id="25" name="TextBox 29"/>
              <p:cNvSpPr txBox="1"/>
              <p:nvPr/>
            </p:nvSpPr>
            <p:spPr>
              <a:xfrm>
                <a:off x="719138" y="4748567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p>
                <a:pPr algn="l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切割复合盲板安装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6" name="TextBox 30"/>
              <p:cNvSpPr txBox="1"/>
              <p:nvPr/>
            </p:nvSpPr>
            <p:spPr>
              <a:xfrm>
                <a:off x="733917" y="5296462"/>
                <a:ext cx="2019180" cy="586299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Autofit/>
              </a:bodyPr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铝蜂窝复合盲板切割的非标盲板，在安装之后，需要将盲板与吊顶龙骨用角铝锁固，每边2只角</a:t>
                </a:r>
                <a:r>
                  <a:rPr lang="zh-CN" altLang="en-US" sz="1600" dirty="0" smtClean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rPr>
                  <a:t>铝。</a:t>
                </a:r>
                <a:endParaRPr lang="zh-CN" altLang="en-US" sz="16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楷体" panose="02010609060101010101" pitchFamily="49" charset="-122"/>
                </a:endParaRPr>
              </a:p>
            </p:txBody>
          </p:sp>
        </p:grpSp>
        <p:grpSp>
          <p:nvGrpSpPr>
            <p:cNvPr id="18" name="Group 31"/>
            <p:cNvGrpSpPr/>
            <p:nvPr/>
          </p:nvGrpSpPr>
          <p:grpSpPr>
            <a:xfrm>
              <a:off x="1033093" y="3373667"/>
              <a:ext cx="3207411" cy="1136369"/>
              <a:chOff x="719138" y="4748567"/>
              <a:chExt cx="2186768" cy="1136369"/>
            </a:xfrm>
          </p:grpSpPr>
          <p:sp>
            <p:nvSpPr>
              <p:cNvPr id="23" name="TextBox 32"/>
              <p:cNvSpPr txBox="1"/>
              <p:nvPr/>
            </p:nvSpPr>
            <p:spPr>
              <a:xfrm>
                <a:off x="719138" y="4748567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p>
                <a:pPr algn="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复合盲板切割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" name="TextBox 33"/>
              <p:cNvSpPr txBox="1"/>
              <p:nvPr/>
            </p:nvSpPr>
            <p:spPr>
              <a:xfrm>
                <a:off x="719138" y="5298928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Autofit/>
              </a:bodyPr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铝蜂窝复合盲板切割的非标盲板，只能有一道切口，且切口处必须做补强、收口</a:t>
                </a:r>
                <a:r>
                  <a:rPr lang="zh-CN" altLang="en-US" sz="1600" dirty="0" smtClean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处理。</a:t>
                </a:r>
                <a:endParaRPr lang="zh-CN" altLang="en-US" sz="16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9" name="Group 35"/>
            <p:cNvGrpSpPr/>
            <p:nvPr/>
          </p:nvGrpSpPr>
          <p:grpSpPr>
            <a:xfrm>
              <a:off x="8967870" y="1496091"/>
              <a:ext cx="2818686" cy="1488149"/>
              <a:chOff x="719138" y="4242916"/>
              <a:chExt cx="2460611" cy="1488149"/>
            </a:xfrm>
          </p:grpSpPr>
          <p:sp>
            <p:nvSpPr>
              <p:cNvPr id="21" name="TextBox 36"/>
              <p:cNvSpPr txBox="1"/>
              <p:nvPr/>
            </p:nvSpPr>
            <p:spPr>
              <a:xfrm>
                <a:off x="992981" y="4242916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承重能力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" name="TextBox 37"/>
              <p:cNvSpPr txBox="1"/>
              <p:nvPr/>
            </p:nvSpPr>
            <p:spPr>
              <a:xfrm>
                <a:off x="719138" y="4710803"/>
                <a:ext cx="2186861" cy="1020262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Autofit/>
              </a:bodyPr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铝蜂窝非标盲板，材料到场后需要抽样，送第三方检测其承重</a:t>
                </a:r>
                <a:r>
                  <a:rPr lang="zh-CN" altLang="en-US" sz="1600" dirty="0" smtClean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能力。</a:t>
                </a:r>
                <a:endParaRPr lang="zh-CN" altLang="en-US" sz="16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0" name="Group 38"/>
            <p:cNvGrpSpPr/>
            <p:nvPr/>
          </p:nvGrpSpPr>
          <p:grpSpPr>
            <a:xfrm>
              <a:off x="719667" y="1541536"/>
              <a:ext cx="2504993" cy="1411596"/>
              <a:chOff x="719138" y="4288361"/>
              <a:chExt cx="2186768" cy="1411596"/>
            </a:xfrm>
          </p:grpSpPr>
          <p:sp>
            <p:nvSpPr>
              <p:cNvPr id="33" name="TextBox 39"/>
              <p:cNvSpPr txBox="1"/>
              <p:nvPr/>
            </p:nvSpPr>
            <p:spPr>
              <a:xfrm>
                <a:off x="1999657" y="4288361"/>
                <a:ext cx="497241" cy="365477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p>
                <a:pPr algn="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吊杆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4" name="TextBox 40"/>
              <p:cNvSpPr txBox="1"/>
              <p:nvPr/>
            </p:nvSpPr>
            <p:spPr>
              <a:xfrm>
                <a:off x="719138" y="5113949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Autofit/>
              </a:bodyPr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全面检查吊顶系统吊杆是否满足设计及规范要求、吊杆是否有松动不受力的情况，重点检查墙柱边非标盲板</a:t>
                </a:r>
                <a:r>
                  <a:rPr lang="zh-CN" altLang="en-US" sz="1600" dirty="0" smtClean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区域。</a:t>
                </a:r>
                <a:endParaRPr lang="zh-CN" altLang="en-US" sz="16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pic>
        <p:nvPicPr>
          <p:cNvPr id="59" name="图片 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3660" y="4864735"/>
            <a:ext cx="3613150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12)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龙骨吊顶系统施工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禁止项 10 条、施工作业要求 10 条、施工安全管理制度 10 条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7050" y="1395730"/>
            <a:ext cx="4006850" cy="320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kumimoji="0" 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施工安全管理制度</a:t>
            </a: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条</a:t>
            </a:r>
            <a:endParaRPr kumimoji="0" lang="zh-CN" altLang="en-US" b="1" i="0" kern="1200" cap="none" spc="0" normalizeH="0" baseline="0" noProof="0" dirty="0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82560776-d2d2-4634-a3cf-bc61fae835cf"/>
          <p:cNvGrpSpPr>
            <a:grpSpLocks noChangeAspect="1"/>
          </p:cNvGrpSpPr>
          <p:nvPr/>
        </p:nvGrpSpPr>
        <p:grpSpPr>
          <a:xfrm>
            <a:off x="982345" y="1763395"/>
            <a:ext cx="9892030" cy="4533900"/>
            <a:chOff x="395686" y="1450540"/>
            <a:chExt cx="10541182" cy="4830840"/>
          </a:xfrm>
        </p:grpSpPr>
        <p:grpSp>
          <p:nvGrpSpPr>
            <p:cNvPr id="6" name="Group 2"/>
            <p:cNvGrpSpPr/>
            <p:nvPr/>
          </p:nvGrpSpPr>
          <p:grpSpPr>
            <a:xfrm>
              <a:off x="5555940" y="1544974"/>
              <a:ext cx="5380928" cy="4665616"/>
              <a:chOff x="931096" y="1268761"/>
              <a:chExt cx="5154990" cy="4469711"/>
            </a:xfrm>
          </p:grpSpPr>
          <p:grpSp>
            <p:nvGrpSpPr>
              <p:cNvPr id="40" name="Group 53"/>
              <p:cNvGrpSpPr/>
              <p:nvPr/>
            </p:nvGrpSpPr>
            <p:grpSpPr>
              <a:xfrm>
                <a:off x="931096" y="3312576"/>
                <a:ext cx="3562057" cy="2425896"/>
                <a:chOff x="685800" y="2833216"/>
                <a:chExt cx="2680178" cy="1825303"/>
              </a:xfrm>
            </p:grpSpPr>
            <p:sp>
              <p:nvSpPr>
                <p:cNvPr id="69" name="Freeform: Shape 54"/>
                <p:cNvSpPr/>
                <p:nvPr/>
              </p:nvSpPr>
              <p:spPr bwMode="auto">
                <a:xfrm>
                  <a:off x="685800" y="3492976"/>
                  <a:ext cx="1341438" cy="1165543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0" y="201"/>
                    </a:cxn>
                    <a:cxn ang="0">
                      <a:pos x="845" y="598"/>
                    </a:cxn>
                    <a:cxn ang="0">
                      <a:pos x="845" y="353"/>
                    </a:cxn>
                    <a:cxn ang="0">
                      <a:pos x="91" y="0"/>
                    </a:cxn>
                  </a:cxnLst>
                  <a:rect l="0" t="0" r="r" b="b"/>
                  <a:pathLst>
                    <a:path w="845" h="598">
                      <a:moveTo>
                        <a:pt x="91" y="0"/>
                      </a:moveTo>
                      <a:lnTo>
                        <a:pt x="0" y="201"/>
                      </a:lnTo>
                      <a:lnTo>
                        <a:pt x="845" y="598"/>
                      </a:lnTo>
                      <a:lnTo>
                        <a:pt x="845" y="353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70" name="Freeform: Shape 55"/>
                <p:cNvSpPr/>
                <p:nvPr/>
              </p:nvSpPr>
              <p:spPr bwMode="auto">
                <a:xfrm>
                  <a:off x="831057" y="2833216"/>
                  <a:ext cx="2392361" cy="1350705"/>
                </a:xfrm>
                <a:custGeom>
                  <a:avLst/>
                  <a:gdLst/>
                  <a:ahLst/>
                  <a:cxnLst>
                    <a:cxn ang="0">
                      <a:pos x="758" y="693"/>
                    </a:cxn>
                    <a:cxn ang="0">
                      <a:pos x="0" y="340"/>
                    </a:cxn>
                    <a:cxn ang="0">
                      <a:pos x="750" y="0"/>
                    </a:cxn>
                    <a:cxn ang="0">
                      <a:pos x="1512" y="340"/>
                    </a:cxn>
                    <a:cxn ang="0">
                      <a:pos x="758" y="693"/>
                    </a:cxn>
                  </a:cxnLst>
                  <a:rect l="0" t="0" r="r" b="b"/>
                  <a:pathLst>
                    <a:path w="1512" h="693">
                      <a:moveTo>
                        <a:pt x="758" y="693"/>
                      </a:moveTo>
                      <a:lnTo>
                        <a:pt x="0" y="340"/>
                      </a:lnTo>
                      <a:lnTo>
                        <a:pt x="750" y="0"/>
                      </a:lnTo>
                      <a:lnTo>
                        <a:pt x="1512" y="340"/>
                      </a:lnTo>
                      <a:lnTo>
                        <a:pt x="758" y="693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71" name="Freeform: Shape 56"/>
                <p:cNvSpPr/>
                <p:nvPr/>
              </p:nvSpPr>
              <p:spPr bwMode="auto">
                <a:xfrm flipH="1">
                  <a:off x="2024540" y="3492976"/>
                  <a:ext cx="1341438" cy="1165543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0" y="201"/>
                    </a:cxn>
                    <a:cxn ang="0">
                      <a:pos x="845" y="598"/>
                    </a:cxn>
                    <a:cxn ang="0">
                      <a:pos x="845" y="353"/>
                    </a:cxn>
                    <a:cxn ang="0">
                      <a:pos x="91" y="0"/>
                    </a:cxn>
                  </a:cxnLst>
                  <a:rect l="0" t="0" r="r" b="b"/>
                  <a:pathLst>
                    <a:path w="845" h="598">
                      <a:moveTo>
                        <a:pt x="91" y="0"/>
                      </a:moveTo>
                      <a:lnTo>
                        <a:pt x="0" y="201"/>
                      </a:lnTo>
                      <a:lnTo>
                        <a:pt x="845" y="598"/>
                      </a:lnTo>
                      <a:lnTo>
                        <a:pt x="845" y="353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41" name="Group 57"/>
              <p:cNvGrpSpPr/>
              <p:nvPr/>
            </p:nvGrpSpPr>
            <p:grpSpPr>
              <a:xfrm>
                <a:off x="1176893" y="2829803"/>
                <a:ext cx="3067729" cy="2132848"/>
                <a:chOff x="870744" y="2469966"/>
                <a:chExt cx="2308235" cy="1604807"/>
              </a:xfrm>
            </p:grpSpPr>
            <p:sp>
              <p:nvSpPr>
                <p:cNvPr id="66" name="Freeform: Shape 58"/>
                <p:cNvSpPr/>
                <p:nvPr/>
              </p:nvSpPr>
              <p:spPr bwMode="auto">
                <a:xfrm>
                  <a:off x="870744" y="3018378"/>
                  <a:ext cx="1154113" cy="1056395"/>
                </a:xfrm>
                <a:custGeom>
                  <a:avLst/>
                  <a:gdLst/>
                  <a:ahLst/>
                  <a:cxnLst>
                    <a:cxn ang="0">
                      <a:pos x="95" y="0"/>
                    </a:cxn>
                    <a:cxn ang="0">
                      <a:pos x="0" y="201"/>
                    </a:cxn>
                    <a:cxn ang="0">
                      <a:pos x="727" y="542"/>
                    </a:cxn>
                    <a:cxn ang="0">
                      <a:pos x="727" y="297"/>
                    </a:cxn>
                    <a:cxn ang="0">
                      <a:pos x="95" y="0"/>
                    </a:cxn>
                  </a:cxnLst>
                  <a:rect l="0" t="0" r="r" b="b"/>
                  <a:pathLst>
                    <a:path w="727" h="542">
                      <a:moveTo>
                        <a:pt x="95" y="0"/>
                      </a:moveTo>
                      <a:lnTo>
                        <a:pt x="0" y="201"/>
                      </a:lnTo>
                      <a:lnTo>
                        <a:pt x="727" y="542"/>
                      </a:lnTo>
                      <a:lnTo>
                        <a:pt x="727" y="297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67" name="Freeform: Shape 59"/>
                <p:cNvSpPr/>
                <p:nvPr/>
              </p:nvSpPr>
              <p:spPr bwMode="auto">
                <a:xfrm>
                  <a:off x="1021557" y="2469966"/>
                  <a:ext cx="2008188" cy="1130460"/>
                </a:xfrm>
                <a:custGeom>
                  <a:avLst/>
                  <a:gdLst/>
                  <a:ahLst/>
                  <a:cxnLst>
                    <a:cxn ang="0">
                      <a:pos x="636" y="580"/>
                    </a:cxn>
                    <a:cxn ang="0">
                      <a:pos x="0" y="283"/>
                    </a:cxn>
                    <a:cxn ang="0">
                      <a:pos x="632" y="0"/>
                    </a:cxn>
                    <a:cxn ang="0">
                      <a:pos x="1268" y="283"/>
                    </a:cxn>
                    <a:cxn ang="0">
                      <a:pos x="636" y="580"/>
                    </a:cxn>
                  </a:cxnLst>
                  <a:rect l="0" t="0" r="r" b="b"/>
                  <a:pathLst>
                    <a:path w="1268" h="580">
                      <a:moveTo>
                        <a:pt x="636" y="580"/>
                      </a:moveTo>
                      <a:lnTo>
                        <a:pt x="0" y="283"/>
                      </a:lnTo>
                      <a:lnTo>
                        <a:pt x="632" y="0"/>
                      </a:lnTo>
                      <a:lnTo>
                        <a:pt x="1268" y="283"/>
                      </a:lnTo>
                      <a:lnTo>
                        <a:pt x="636" y="580"/>
                      </a:ln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68" name="Freeform: Shape 60"/>
                <p:cNvSpPr/>
                <p:nvPr/>
              </p:nvSpPr>
              <p:spPr bwMode="auto">
                <a:xfrm flipH="1">
                  <a:off x="2024866" y="3018378"/>
                  <a:ext cx="1154113" cy="1056395"/>
                </a:xfrm>
                <a:custGeom>
                  <a:avLst/>
                  <a:gdLst/>
                  <a:ahLst/>
                  <a:cxnLst>
                    <a:cxn ang="0">
                      <a:pos x="95" y="0"/>
                    </a:cxn>
                    <a:cxn ang="0">
                      <a:pos x="0" y="201"/>
                    </a:cxn>
                    <a:cxn ang="0">
                      <a:pos x="727" y="542"/>
                    </a:cxn>
                    <a:cxn ang="0">
                      <a:pos x="727" y="297"/>
                    </a:cxn>
                    <a:cxn ang="0">
                      <a:pos x="95" y="0"/>
                    </a:cxn>
                  </a:cxnLst>
                  <a:rect l="0" t="0" r="r" b="b"/>
                  <a:pathLst>
                    <a:path w="727" h="542">
                      <a:moveTo>
                        <a:pt x="95" y="0"/>
                      </a:moveTo>
                      <a:lnTo>
                        <a:pt x="0" y="201"/>
                      </a:lnTo>
                      <a:lnTo>
                        <a:pt x="727" y="542"/>
                      </a:lnTo>
                      <a:lnTo>
                        <a:pt x="727" y="297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42" name="Group 61"/>
              <p:cNvGrpSpPr/>
              <p:nvPr/>
            </p:nvGrpSpPr>
            <p:grpSpPr>
              <a:xfrm>
                <a:off x="1442734" y="2351544"/>
                <a:ext cx="2534996" cy="1852124"/>
                <a:chOff x="1070769" y="2110112"/>
                <a:chExt cx="1907393" cy="1393583"/>
              </a:xfrm>
            </p:grpSpPr>
            <p:sp>
              <p:nvSpPr>
                <p:cNvPr id="63" name="Freeform: Shape 62"/>
                <p:cNvSpPr/>
                <p:nvPr/>
              </p:nvSpPr>
              <p:spPr bwMode="auto">
                <a:xfrm>
                  <a:off x="1070769" y="2560346"/>
                  <a:ext cx="954088" cy="943349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0" y="201"/>
                    </a:cxn>
                    <a:cxn ang="0">
                      <a:pos x="601" y="484"/>
                    </a:cxn>
                    <a:cxn ang="0">
                      <a:pos x="601" y="240"/>
                    </a:cxn>
                    <a:cxn ang="0">
                      <a:pos x="91" y="0"/>
                    </a:cxn>
                  </a:cxnLst>
                  <a:rect l="0" t="0" r="r" b="b"/>
                  <a:pathLst>
                    <a:path w="601" h="484">
                      <a:moveTo>
                        <a:pt x="91" y="0"/>
                      </a:moveTo>
                      <a:lnTo>
                        <a:pt x="0" y="201"/>
                      </a:lnTo>
                      <a:lnTo>
                        <a:pt x="601" y="484"/>
                      </a:lnTo>
                      <a:lnTo>
                        <a:pt x="601" y="240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64" name="Freeform: Shape 63"/>
                <p:cNvSpPr/>
                <p:nvPr/>
              </p:nvSpPr>
              <p:spPr bwMode="auto">
                <a:xfrm>
                  <a:off x="1214438" y="2110112"/>
                  <a:ext cx="1621631" cy="918012"/>
                </a:xfrm>
                <a:custGeom>
                  <a:avLst/>
                  <a:gdLst/>
                  <a:ahLst/>
                  <a:cxnLst>
                    <a:cxn ang="0">
                      <a:pos x="514" y="471"/>
                    </a:cxn>
                    <a:cxn ang="0">
                      <a:pos x="0" y="231"/>
                    </a:cxn>
                    <a:cxn ang="0">
                      <a:pos x="510" y="0"/>
                    </a:cxn>
                    <a:cxn ang="0">
                      <a:pos x="1024" y="231"/>
                    </a:cxn>
                    <a:cxn ang="0">
                      <a:pos x="514" y="471"/>
                    </a:cxn>
                  </a:cxnLst>
                  <a:rect l="0" t="0" r="r" b="b"/>
                  <a:pathLst>
                    <a:path w="1024" h="471">
                      <a:moveTo>
                        <a:pt x="514" y="471"/>
                      </a:moveTo>
                      <a:lnTo>
                        <a:pt x="0" y="231"/>
                      </a:lnTo>
                      <a:lnTo>
                        <a:pt x="510" y="0"/>
                      </a:lnTo>
                      <a:lnTo>
                        <a:pt x="1024" y="231"/>
                      </a:lnTo>
                      <a:lnTo>
                        <a:pt x="514" y="471"/>
                      </a:ln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65" name="Freeform: Shape 64"/>
                <p:cNvSpPr/>
                <p:nvPr/>
              </p:nvSpPr>
              <p:spPr bwMode="auto">
                <a:xfrm flipH="1">
                  <a:off x="2024074" y="2560346"/>
                  <a:ext cx="954088" cy="943349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0" y="201"/>
                    </a:cxn>
                    <a:cxn ang="0">
                      <a:pos x="601" y="484"/>
                    </a:cxn>
                    <a:cxn ang="0">
                      <a:pos x="601" y="240"/>
                    </a:cxn>
                    <a:cxn ang="0">
                      <a:pos x="91" y="0"/>
                    </a:cxn>
                  </a:cxnLst>
                  <a:rect l="0" t="0" r="r" b="b"/>
                  <a:pathLst>
                    <a:path w="601" h="484">
                      <a:moveTo>
                        <a:pt x="91" y="0"/>
                      </a:moveTo>
                      <a:lnTo>
                        <a:pt x="0" y="201"/>
                      </a:lnTo>
                      <a:lnTo>
                        <a:pt x="601" y="484"/>
                      </a:lnTo>
                      <a:lnTo>
                        <a:pt x="601" y="240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43" name="Group 65"/>
              <p:cNvGrpSpPr/>
              <p:nvPr/>
            </p:nvGrpSpPr>
            <p:grpSpPr>
              <a:xfrm>
                <a:off x="1692752" y="1865845"/>
                <a:ext cx="2041270" cy="1560060"/>
                <a:chOff x="1258888" y="1744661"/>
                <a:chExt cx="1535901" cy="1173828"/>
              </a:xfrm>
            </p:grpSpPr>
            <p:sp>
              <p:nvSpPr>
                <p:cNvPr id="59" name="Freeform: Shape 66"/>
                <p:cNvSpPr/>
                <p:nvPr/>
              </p:nvSpPr>
              <p:spPr bwMode="auto">
                <a:xfrm>
                  <a:off x="1410488" y="1744661"/>
                  <a:ext cx="1232700" cy="705563"/>
                </a:xfrm>
                <a:custGeom>
                  <a:avLst/>
                  <a:gdLst/>
                  <a:ahLst/>
                  <a:cxnLst>
                    <a:cxn ang="0">
                      <a:pos x="392" y="362"/>
                    </a:cxn>
                    <a:cxn ang="0">
                      <a:pos x="0" y="179"/>
                    </a:cxn>
                    <a:cxn ang="0">
                      <a:pos x="388" y="0"/>
                    </a:cxn>
                    <a:cxn ang="0">
                      <a:pos x="784" y="179"/>
                    </a:cxn>
                    <a:cxn ang="0">
                      <a:pos x="392" y="362"/>
                    </a:cxn>
                  </a:cxnLst>
                  <a:rect l="0" t="0" r="r" b="b"/>
                  <a:pathLst>
                    <a:path w="784" h="362">
                      <a:moveTo>
                        <a:pt x="392" y="362"/>
                      </a:moveTo>
                      <a:lnTo>
                        <a:pt x="0" y="179"/>
                      </a:lnTo>
                      <a:lnTo>
                        <a:pt x="388" y="0"/>
                      </a:lnTo>
                      <a:lnTo>
                        <a:pt x="784" y="179"/>
                      </a:lnTo>
                      <a:lnTo>
                        <a:pt x="392" y="362"/>
                      </a:ln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grpSp>
              <p:nvGrpSpPr>
                <p:cNvPr id="60" name="Group 67"/>
                <p:cNvGrpSpPr/>
                <p:nvPr/>
              </p:nvGrpSpPr>
              <p:grpSpPr>
                <a:xfrm>
                  <a:off x="1258888" y="2094032"/>
                  <a:ext cx="1535901" cy="824457"/>
                  <a:chOff x="1951831" y="2379266"/>
                  <a:chExt cx="1535901" cy="671513"/>
                </a:xfrm>
              </p:grpSpPr>
              <p:sp>
                <p:nvSpPr>
                  <p:cNvPr id="61" name="Freeform: Shape 68"/>
                  <p:cNvSpPr/>
                  <p:nvPr/>
                </p:nvSpPr>
                <p:spPr bwMode="auto">
                  <a:xfrm>
                    <a:off x="1951831" y="2379266"/>
                    <a:ext cx="768350" cy="671513"/>
                  </a:xfrm>
                  <a:custGeom>
                    <a:avLst/>
                    <a:gdLst/>
                    <a:ahLst/>
                    <a:cxnLst>
                      <a:cxn ang="0">
                        <a:pos x="96" y="0"/>
                      </a:cxn>
                      <a:cxn ang="0">
                        <a:pos x="0" y="201"/>
                      </a:cxn>
                      <a:cxn ang="0">
                        <a:pos x="484" y="423"/>
                      </a:cxn>
                      <a:cxn ang="0">
                        <a:pos x="484" y="179"/>
                      </a:cxn>
                      <a:cxn ang="0">
                        <a:pos x="96" y="0"/>
                      </a:cxn>
                    </a:cxnLst>
                    <a:rect l="0" t="0" r="r" b="b"/>
                    <a:pathLst>
                      <a:path w="484" h="423">
                        <a:moveTo>
                          <a:pt x="96" y="0"/>
                        </a:moveTo>
                        <a:lnTo>
                          <a:pt x="0" y="201"/>
                        </a:lnTo>
                        <a:lnTo>
                          <a:pt x="484" y="423"/>
                        </a:lnTo>
                        <a:lnTo>
                          <a:pt x="484" y="179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anchor="ctr"/>
                  <a:p>
                    <a:pPr algn="ctr"/>
                    <a:endParaRPr dirty="0">
                      <a:latin typeface="微软雅黑" panose="020B0503020204020204" charset="-122"/>
                    </a:endParaRPr>
                  </a:p>
                </p:txBody>
              </p:sp>
              <p:sp>
                <p:nvSpPr>
                  <p:cNvPr id="62" name="Freeform: Shape 69"/>
                  <p:cNvSpPr/>
                  <p:nvPr/>
                </p:nvSpPr>
                <p:spPr bwMode="auto">
                  <a:xfrm flipH="1">
                    <a:off x="2719382" y="2379266"/>
                    <a:ext cx="768350" cy="671513"/>
                  </a:xfrm>
                  <a:custGeom>
                    <a:avLst/>
                    <a:gdLst/>
                    <a:ahLst/>
                    <a:cxnLst>
                      <a:cxn ang="0">
                        <a:pos x="96" y="0"/>
                      </a:cxn>
                      <a:cxn ang="0">
                        <a:pos x="0" y="201"/>
                      </a:cxn>
                      <a:cxn ang="0">
                        <a:pos x="484" y="423"/>
                      </a:cxn>
                      <a:cxn ang="0">
                        <a:pos x="484" y="179"/>
                      </a:cxn>
                      <a:cxn ang="0">
                        <a:pos x="96" y="0"/>
                      </a:cxn>
                    </a:cxnLst>
                    <a:rect l="0" t="0" r="r" b="b"/>
                    <a:pathLst>
                      <a:path w="484" h="423">
                        <a:moveTo>
                          <a:pt x="96" y="0"/>
                        </a:moveTo>
                        <a:lnTo>
                          <a:pt x="0" y="201"/>
                        </a:lnTo>
                        <a:lnTo>
                          <a:pt x="484" y="423"/>
                        </a:lnTo>
                        <a:lnTo>
                          <a:pt x="484" y="179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>
                    <a:noFill/>
                    <a:round/>
                  </a:ln>
                </p:spPr>
                <p:txBody>
                  <a:bodyPr anchor="ctr"/>
                  <a:p>
                    <a:pPr algn="ctr"/>
                    <a:endParaRPr dirty="0">
                      <a:latin typeface="微软雅黑" panose="020B0503020204020204" charset="-122"/>
                    </a:endParaRPr>
                  </a:p>
                </p:txBody>
              </p:sp>
            </p:grpSp>
          </p:grpSp>
          <p:grpSp>
            <p:nvGrpSpPr>
              <p:cNvPr id="44" name="Group 90"/>
              <p:cNvGrpSpPr/>
              <p:nvPr/>
            </p:nvGrpSpPr>
            <p:grpSpPr>
              <a:xfrm>
                <a:off x="1940659" y="1400871"/>
                <a:ext cx="1523313" cy="1266700"/>
                <a:chOff x="1445420" y="1394803"/>
                <a:chExt cx="1146178" cy="953096"/>
              </a:xfrm>
            </p:grpSpPr>
            <p:sp>
              <p:nvSpPr>
                <p:cNvPr id="55" name="Freeform: Shape 91"/>
                <p:cNvSpPr/>
                <p:nvPr/>
              </p:nvSpPr>
              <p:spPr bwMode="auto">
                <a:xfrm>
                  <a:off x="1596236" y="1394803"/>
                  <a:ext cx="844546" cy="475573"/>
                </a:xfrm>
                <a:custGeom>
                  <a:avLst/>
                  <a:gdLst/>
                  <a:ahLst/>
                  <a:cxnLst>
                    <a:cxn ang="0">
                      <a:pos x="270" y="244"/>
                    </a:cxn>
                    <a:cxn ang="0">
                      <a:pos x="0" y="122"/>
                    </a:cxn>
                    <a:cxn ang="0">
                      <a:pos x="266" y="0"/>
                    </a:cxn>
                    <a:cxn ang="0">
                      <a:pos x="536" y="122"/>
                    </a:cxn>
                    <a:cxn ang="0">
                      <a:pos x="270" y="244"/>
                    </a:cxn>
                  </a:cxnLst>
                  <a:rect l="0" t="0" r="r" b="b"/>
                  <a:pathLst>
                    <a:path w="536" h="244">
                      <a:moveTo>
                        <a:pt x="270" y="244"/>
                      </a:moveTo>
                      <a:lnTo>
                        <a:pt x="0" y="122"/>
                      </a:lnTo>
                      <a:lnTo>
                        <a:pt x="266" y="0"/>
                      </a:lnTo>
                      <a:lnTo>
                        <a:pt x="536" y="122"/>
                      </a:lnTo>
                      <a:lnTo>
                        <a:pt x="270" y="244"/>
                      </a:ln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grpSp>
              <p:nvGrpSpPr>
                <p:cNvPr id="56" name="Group 92"/>
                <p:cNvGrpSpPr/>
                <p:nvPr/>
              </p:nvGrpSpPr>
              <p:grpSpPr>
                <a:xfrm>
                  <a:off x="1445420" y="1632590"/>
                  <a:ext cx="1146178" cy="715309"/>
                  <a:chOff x="2138363" y="2003425"/>
                  <a:chExt cx="1146178" cy="582613"/>
                </a:xfrm>
                <a:solidFill>
                  <a:schemeClr val="accent4">
                    <a:lumMod val="50000"/>
                  </a:schemeClr>
                </a:solidFill>
              </p:grpSpPr>
              <p:sp>
                <p:nvSpPr>
                  <p:cNvPr id="57" name="Freeform: Shape 93"/>
                  <p:cNvSpPr/>
                  <p:nvPr/>
                </p:nvSpPr>
                <p:spPr bwMode="auto">
                  <a:xfrm>
                    <a:off x="2138363" y="2003425"/>
                    <a:ext cx="574675" cy="582613"/>
                  </a:xfrm>
                  <a:custGeom>
                    <a:avLst/>
                    <a:gdLst/>
                    <a:ahLst/>
                    <a:cxnLst>
                      <a:cxn ang="0">
                        <a:pos x="96" y="0"/>
                      </a:cxn>
                      <a:cxn ang="0">
                        <a:pos x="0" y="201"/>
                      </a:cxn>
                      <a:cxn ang="0">
                        <a:pos x="362" y="367"/>
                      </a:cxn>
                      <a:cxn ang="0">
                        <a:pos x="362" y="122"/>
                      </a:cxn>
                      <a:cxn ang="0">
                        <a:pos x="96" y="0"/>
                      </a:cxn>
                    </a:cxnLst>
                    <a:rect l="0" t="0" r="r" b="b"/>
                    <a:pathLst>
                      <a:path w="362" h="367">
                        <a:moveTo>
                          <a:pt x="96" y="0"/>
                        </a:moveTo>
                        <a:lnTo>
                          <a:pt x="0" y="201"/>
                        </a:lnTo>
                        <a:lnTo>
                          <a:pt x="362" y="367"/>
                        </a:lnTo>
                        <a:lnTo>
                          <a:pt x="362" y="122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anchor="ctr"/>
                  <a:p>
                    <a:pPr algn="ctr"/>
                    <a:endParaRPr dirty="0">
                      <a:latin typeface="微软雅黑" panose="020B0503020204020204" charset="-122"/>
                    </a:endParaRPr>
                  </a:p>
                </p:txBody>
              </p:sp>
              <p:sp>
                <p:nvSpPr>
                  <p:cNvPr id="58" name="Freeform: Shape 94"/>
                  <p:cNvSpPr/>
                  <p:nvPr/>
                </p:nvSpPr>
                <p:spPr bwMode="auto">
                  <a:xfrm flipH="1">
                    <a:off x="2709866" y="2003425"/>
                    <a:ext cx="574675" cy="582613"/>
                  </a:xfrm>
                  <a:custGeom>
                    <a:avLst/>
                    <a:gdLst/>
                    <a:ahLst/>
                    <a:cxnLst>
                      <a:cxn ang="0">
                        <a:pos x="96" y="0"/>
                      </a:cxn>
                      <a:cxn ang="0">
                        <a:pos x="0" y="201"/>
                      </a:cxn>
                      <a:cxn ang="0">
                        <a:pos x="362" y="367"/>
                      </a:cxn>
                      <a:cxn ang="0">
                        <a:pos x="362" y="122"/>
                      </a:cxn>
                      <a:cxn ang="0">
                        <a:pos x="96" y="0"/>
                      </a:cxn>
                    </a:cxnLst>
                    <a:rect l="0" t="0" r="r" b="b"/>
                    <a:pathLst>
                      <a:path w="362" h="367">
                        <a:moveTo>
                          <a:pt x="96" y="0"/>
                        </a:moveTo>
                        <a:lnTo>
                          <a:pt x="0" y="201"/>
                        </a:lnTo>
                        <a:lnTo>
                          <a:pt x="362" y="367"/>
                        </a:lnTo>
                        <a:lnTo>
                          <a:pt x="362" y="122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>
                    <a:noFill/>
                    <a:round/>
                  </a:ln>
                </p:spPr>
                <p:txBody>
                  <a:bodyPr anchor="ctr"/>
                  <a:p>
                    <a:pPr algn="ctr"/>
                    <a:endParaRPr dirty="0">
                      <a:latin typeface="微软雅黑" panose="020B0503020204020204" charset="-122"/>
                    </a:endParaRPr>
                  </a:p>
                </p:txBody>
              </p:sp>
            </p:grpSp>
          </p:grpSp>
          <p:sp>
            <p:nvSpPr>
              <p:cNvPr id="45" name="Freeform: Shape 95"/>
              <p:cNvSpPr/>
              <p:nvPr/>
            </p:nvSpPr>
            <p:spPr bwMode="auto">
              <a:xfrm>
                <a:off x="2704001" y="3167514"/>
                <a:ext cx="3382085" cy="2567072"/>
              </a:xfrm>
              <a:custGeom>
                <a:avLst/>
                <a:gdLst/>
                <a:ahLst/>
                <a:cxnLst>
                  <a:cxn ang="0">
                    <a:pos x="1603" y="0"/>
                  </a:cxn>
                  <a:cxn ang="0">
                    <a:pos x="1603" y="0"/>
                  </a:cxn>
                  <a:cxn ang="0">
                    <a:pos x="1603" y="0"/>
                  </a:cxn>
                  <a:cxn ang="0">
                    <a:pos x="758" y="393"/>
                  </a:cxn>
                  <a:cxn ang="0">
                    <a:pos x="758" y="393"/>
                  </a:cxn>
                  <a:cxn ang="0">
                    <a:pos x="4" y="746"/>
                  </a:cxn>
                  <a:cxn ang="0">
                    <a:pos x="0" y="746"/>
                  </a:cxn>
                  <a:cxn ang="0">
                    <a:pos x="0" y="991"/>
                  </a:cxn>
                  <a:cxn ang="0">
                    <a:pos x="4" y="991"/>
                  </a:cxn>
                  <a:cxn ang="0">
                    <a:pos x="4" y="991"/>
                  </a:cxn>
                  <a:cxn ang="0">
                    <a:pos x="4" y="991"/>
                  </a:cxn>
                  <a:cxn ang="0">
                    <a:pos x="849" y="594"/>
                  </a:cxn>
                  <a:cxn ang="0">
                    <a:pos x="849" y="594"/>
                  </a:cxn>
                  <a:cxn ang="0">
                    <a:pos x="1603" y="244"/>
                  </a:cxn>
                  <a:cxn ang="0">
                    <a:pos x="1603" y="244"/>
                  </a:cxn>
                  <a:cxn ang="0">
                    <a:pos x="1603" y="0"/>
                  </a:cxn>
                  <a:cxn ang="0">
                    <a:pos x="1603" y="0"/>
                  </a:cxn>
                </a:cxnLst>
                <a:rect l="0" t="0" r="r" b="b"/>
                <a:pathLst>
                  <a:path w="1603" h="991">
                    <a:moveTo>
                      <a:pt x="1603" y="0"/>
                    </a:moveTo>
                    <a:lnTo>
                      <a:pt x="1603" y="0"/>
                    </a:lnTo>
                    <a:lnTo>
                      <a:pt x="1603" y="0"/>
                    </a:lnTo>
                    <a:lnTo>
                      <a:pt x="758" y="393"/>
                    </a:lnTo>
                    <a:lnTo>
                      <a:pt x="758" y="393"/>
                    </a:lnTo>
                    <a:lnTo>
                      <a:pt x="4" y="746"/>
                    </a:lnTo>
                    <a:lnTo>
                      <a:pt x="0" y="746"/>
                    </a:lnTo>
                    <a:lnTo>
                      <a:pt x="0" y="991"/>
                    </a:lnTo>
                    <a:lnTo>
                      <a:pt x="4" y="991"/>
                    </a:lnTo>
                    <a:lnTo>
                      <a:pt x="4" y="991"/>
                    </a:lnTo>
                    <a:lnTo>
                      <a:pt x="4" y="991"/>
                    </a:lnTo>
                    <a:lnTo>
                      <a:pt x="849" y="594"/>
                    </a:lnTo>
                    <a:lnTo>
                      <a:pt x="849" y="594"/>
                    </a:lnTo>
                    <a:lnTo>
                      <a:pt x="1603" y="244"/>
                    </a:lnTo>
                    <a:lnTo>
                      <a:pt x="1603" y="244"/>
                    </a:lnTo>
                    <a:lnTo>
                      <a:pt x="1603" y="0"/>
                    </a:lnTo>
                    <a:lnTo>
                      <a:pt x="160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46" name="Freeform: Shape 96"/>
              <p:cNvSpPr/>
              <p:nvPr/>
            </p:nvSpPr>
            <p:spPr bwMode="auto">
              <a:xfrm>
                <a:off x="2704001" y="2677932"/>
                <a:ext cx="2875722" cy="2284720"/>
              </a:xfrm>
              <a:custGeom>
                <a:avLst/>
                <a:gdLst/>
                <a:ahLst/>
                <a:cxnLst>
                  <a:cxn ang="0">
                    <a:pos x="1363" y="0"/>
                  </a:cxn>
                  <a:cxn ang="0">
                    <a:pos x="1363" y="0"/>
                  </a:cxn>
                  <a:cxn ang="0">
                    <a:pos x="1363" y="0"/>
                  </a:cxn>
                  <a:cxn ang="0">
                    <a:pos x="1363" y="0"/>
                  </a:cxn>
                  <a:cxn ang="0">
                    <a:pos x="1363" y="0"/>
                  </a:cxn>
                  <a:cxn ang="0">
                    <a:pos x="636" y="340"/>
                  </a:cxn>
                  <a:cxn ang="0">
                    <a:pos x="636" y="340"/>
                  </a:cxn>
                  <a:cxn ang="0">
                    <a:pos x="4" y="637"/>
                  </a:cxn>
                  <a:cxn ang="0">
                    <a:pos x="0" y="637"/>
                  </a:cxn>
                  <a:cxn ang="0">
                    <a:pos x="0" y="882"/>
                  </a:cxn>
                  <a:cxn ang="0">
                    <a:pos x="4" y="882"/>
                  </a:cxn>
                  <a:cxn ang="0">
                    <a:pos x="4" y="882"/>
                  </a:cxn>
                  <a:cxn ang="0">
                    <a:pos x="4" y="882"/>
                  </a:cxn>
                  <a:cxn ang="0">
                    <a:pos x="4" y="882"/>
                  </a:cxn>
                  <a:cxn ang="0">
                    <a:pos x="4" y="882"/>
                  </a:cxn>
                  <a:cxn ang="0">
                    <a:pos x="727" y="541"/>
                  </a:cxn>
                  <a:cxn ang="0">
                    <a:pos x="727" y="541"/>
                  </a:cxn>
                  <a:cxn ang="0">
                    <a:pos x="1363" y="245"/>
                  </a:cxn>
                  <a:cxn ang="0">
                    <a:pos x="1363" y="245"/>
                  </a:cxn>
                  <a:cxn ang="0">
                    <a:pos x="1363" y="0"/>
                  </a:cxn>
                  <a:cxn ang="0">
                    <a:pos x="1363" y="0"/>
                  </a:cxn>
                </a:cxnLst>
                <a:rect l="0" t="0" r="r" b="b"/>
                <a:pathLst>
                  <a:path w="1363" h="882">
                    <a:moveTo>
                      <a:pt x="1363" y="0"/>
                    </a:moveTo>
                    <a:lnTo>
                      <a:pt x="1363" y="0"/>
                    </a:lnTo>
                    <a:lnTo>
                      <a:pt x="1363" y="0"/>
                    </a:lnTo>
                    <a:lnTo>
                      <a:pt x="1363" y="0"/>
                    </a:lnTo>
                    <a:lnTo>
                      <a:pt x="1363" y="0"/>
                    </a:lnTo>
                    <a:lnTo>
                      <a:pt x="636" y="340"/>
                    </a:lnTo>
                    <a:lnTo>
                      <a:pt x="636" y="340"/>
                    </a:lnTo>
                    <a:lnTo>
                      <a:pt x="4" y="637"/>
                    </a:lnTo>
                    <a:lnTo>
                      <a:pt x="0" y="637"/>
                    </a:lnTo>
                    <a:lnTo>
                      <a:pt x="0" y="882"/>
                    </a:lnTo>
                    <a:lnTo>
                      <a:pt x="4" y="882"/>
                    </a:lnTo>
                    <a:lnTo>
                      <a:pt x="4" y="882"/>
                    </a:lnTo>
                    <a:lnTo>
                      <a:pt x="4" y="882"/>
                    </a:lnTo>
                    <a:lnTo>
                      <a:pt x="4" y="882"/>
                    </a:lnTo>
                    <a:lnTo>
                      <a:pt x="4" y="882"/>
                    </a:lnTo>
                    <a:lnTo>
                      <a:pt x="727" y="541"/>
                    </a:lnTo>
                    <a:lnTo>
                      <a:pt x="727" y="541"/>
                    </a:lnTo>
                    <a:lnTo>
                      <a:pt x="1363" y="245"/>
                    </a:lnTo>
                    <a:lnTo>
                      <a:pt x="1363" y="245"/>
                    </a:lnTo>
                    <a:lnTo>
                      <a:pt x="1363" y="0"/>
                    </a:lnTo>
                    <a:lnTo>
                      <a:pt x="13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47" name="Freeform: Shape 97"/>
              <p:cNvSpPr/>
              <p:nvPr/>
            </p:nvSpPr>
            <p:spPr bwMode="auto">
              <a:xfrm>
                <a:off x="2704001" y="2227205"/>
                <a:ext cx="2360919" cy="1976464"/>
              </a:xfrm>
              <a:custGeom>
                <a:avLst/>
                <a:gdLst/>
                <a:ahLst/>
                <a:cxnLst>
                  <a:cxn ang="0">
                    <a:pos x="1119" y="0"/>
                  </a:cxn>
                  <a:cxn ang="0">
                    <a:pos x="1119" y="0"/>
                  </a:cxn>
                  <a:cxn ang="0">
                    <a:pos x="1119" y="0"/>
                  </a:cxn>
                  <a:cxn ang="0">
                    <a:pos x="514" y="279"/>
                  </a:cxn>
                  <a:cxn ang="0">
                    <a:pos x="514" y="279"/>
                  </a:cxn>
                  <a:cxn ang="0">
                    <a:pos x="4" y="519"/>
                  </a:cxn>
                  <a:cxn ang="0">
                    <a:pos x="0" y="519"/>
                  </a:cxn>
                  <a:cxn ang="0">
                    <a:pos x="0" y="763"/>
                  </a:cxn>
                  <a:cxn ang="0">
                    <a:pos x="4" y="763"/>
                  </a:cxn>
                  <a:cxn ang="0">
                    <a:pos x="4" y="763"/>
                  </a:cxn>
                  <a:cxn ang="0">
                    <a:pos x="4" y="763"/>
                  </a:cxn>
                  <a:cxn ang="0">
                    <a:pos x="605" y="480"/>
                  </a:cxn>
                  <a:cxn ang="0">
                    <a:pos x="605" y="480"/>
                  </a:cxn>
                  <a:cxn ang="0">
                    <a:pos x="1119" y="244"/>
                  </a:cxn>
                  <a:cxn ang="0">
                    <a:pos x="1119" y="244"/>
                  </a:cxn>
                  <a:cxn ang="0">
                    <a:pos x="1119" y="0"/>
                  </a:cxn>
                  <a:cxn ang="0">
                    <a:pos x="1119" y="0"/>
                  </a:cxn>
                </a:cxnLst>
                <a:rect l="0" t="0" r="r" b="b"/>
                <a:pathLst>
                  <a:path w="1119" h="763">
                    <a:moveTo>
                      <a:pt x="1119" y="0"/>
                    </a:moveTo>
                    <a:lnTo>
                      <a:pt x="1119" y="0"/>
                    </a:lnTo>
                    <a:lnTo>
                      <a:pt x="1119" y="0"/>
                    </a:lnTo>
                    <a:lnTo>
                      <a:pt x="514" y="279"/>
                    </a:lnTo>
                    <a:lnTo>
                      <a:pt x="514" y="279"/>
                    </a:lnTo>
                    <a:lnTo>
                      <a:pt x="4" y="519"/>
                    </a:lnTo>
                    <a:lnTo>
                      <a:pt x="0" y="519"/>
                    </a:lnTo>
                    <a:lnTo>
                      <a:pt x="0" y="763"/>
                    </a:lnTo>
                    <a:lnTo>
                      <a:pt x="4" y="763"/>
                    </a:lnTo>
                    <a:lnTo>
                      <a:pt x="4" y="763"/>
                    </a:lnTo>
                    <a:lnTo>
                      <a:pt x="4" y="763"/>
                    </a:lnTo>
                    <a:lnTo>
                      <a:pt x="605" y="480"/>
                    </a:lnTo>
                    <a:lnTo>
                      <a:pt x="605" y="480"/>
                    </a:lnTo>
                    <a:lnTo>
                      <a:pt x="1119" y="244"/>
                    </a:lnTo>
                    <a:lnTo>
                      <a:pt x="1119" y="244"/>
                    </a:lnTo>
                    <a:lnTo>
                      <a:pt x="1119" y="0"/>
                    </a:lnTo>
                    <a:lnTo>
                      <a:pt x="111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48" name="Freeform: Shape 98"/>
              <p:cNvSpPr/>
              <p:nvPr/>
            </p:nvSpPr>
            <p:spPr bwMode="auto">
              <a:xfrm>
                <a:off x="2704001" y="1740213"/>
                <a:ext cx="1856665" cy="1696703"/>
              </a:xfrm>
              <a:custGeom>
                <a:avLst/>
                <a:gdLst/>
                <a:ahLst/>
                <a:cxnLst>
                  <a:cxn ang="0">
                    <a:pos x="880" y="0"/>
                  </a:cxn>
                  <a:cxn ang="0">
                    <a:pos x="880" y="0"/>
                  </a:cxn>
                  <a:cxn ang="0">
                    <a:pos x="880" y="0"/>
                  </a:cxn>
                  <a:cxn ang="0">
                    <a:pos x="396" y="227"/>
                  </a:cxn>
                  <a:cxn ang="0">
                    <a:pos x="396" y="227"/>
                  </a:cxn>
                  <a:cxn ang="0">
                    <a:pos x="4" y="410"/>
                  </a:cxn>
                  <a:cxn ang="0">
                    <a:pos x="0" y="406"/>
                  </a:cxn>
                  <a:cxn ang="0">
                    <a:pos x="0" y="650"/>
                  </a:cxn>
                  <a:cxn ang="0">
                    <a:pos x="4" y="655"/>
                  </a:cxn>
                  <a:cxn ang="0">
                    <a:pos x="4" y="655"/>
                  </a:cxn>
                  <a:cxn ang="0">
                    <a:pos x="4" y="655"/>
                  </a:cxn>
                  <a:cxn ang="0">
                    <a:pos x="488" y="428"/>
                  </a:cxn>
                  <a:cxn ang="0">
                    <a:pos x="488" y="428"/>
                  </a:cxn>
                  <a:cxn ang="0">
                    <a:pos x="880" y="244"/>
                  </a:cxn>
                  <a:cxn ang="0">
                    <a:pos x="880" y="244"/>
                  </a:cxn>
                  <a:cxn ang="0">
                    <a:pos x="880" y="0"/>
                  </a:cxn>
                  <a:cxn ang="0">
                    <a:pos x="880" y="0"/>
                  </a:cxn>
                </a:cxnLst>
                <a:rect l="0" t="0" r="r" b="b"/>
                <a:pathLst>
                  <a:path w="880" h="655">
                    <a:moveTo>
                      <a:pt x="880" y="0"/>
                    </a:moveTo>
                    <a:lnTo>
                      <a:pt x="880" y="0"/>
                    </a:lnTo>
                    <a:lnTo>
                      <a:pt x="880" y="0"/>
                    </a:lnTo>
                    <a:lnTo>
                      <a:pt x="396" y="227"/>
                    </a:lnTo>
                    <a:lnTo>
                      <a:pt x="396" y="227"/>
                    </a:lnTo>
                    <a:lnTo>
                      <a:pt x="4" y="410"/>
                    </a:lnTo>
                    <a:lnTo>
                      <a:pt x="0" y="406"/>
                    </a:lnTo>
                    <a:lnTo>
                      <a:pt x="0" y="650"/>
                    </a:lnTo>
                    <a:lnTo>
                      <a:pt x="4" y="655"/>
                    </a:lnTo>
                    <a:lnTo>
                      <a:pt x="4" y="655"/>
                    </a:lnTo>
                    <a:lnTo>
                      <a:pt x="4" y="655"/>
                    </a:lnTo>
                    <a:lnTo>
                      <a:pt x="488" y="428"/>
                    </a:lnTo>
                    <a:lnTo>
                      <a:pt x="488" y="428"/>
                    </a:lnTo>
                    <a:lnTo>
                      <a:pt x="880" y="244"/>
                    </a:lnTo>
                    <a:lnTo>
                      <a:pt x="880" y="244"/>
                    </a:lnTo>
                    <a:lnTo>
                      <a:pt x="880" y="0"/>
                    </a:lnTo>
                    <a:lnTo>
                      <a:pt x="88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49" name="Freeform: Shape 99"/>
              <p:cNvSpPr/>
              <p:nvPr/>
            </p:nvSpPr>
            <p:spPr bwMode="auto">
              <a:xfrm>
                <a:off x="2704001" y="1268761"/>
                <a:ext cx="1341862" cy="1391038"/>
              </a:xfrm>
              <a:custGeom>
                <a:avLst/>
                <a:gdLst/>
                <a:ahLst/>
                <a:cxnLst>
                  <a:cxn ang="0">
                    <a:pos x="636" y="0"/>
                  </a:cxn>
                  <a:cxn ang="0">
                    <a:pos x="636" y="0"/>
                  </a:cxn>
                  <a:cxn ang="0">
                    <a:pos x="636" y="0"/>
                  </a:cxn>
                  <a:cxn ang="0">
                    <a:pos x="636" y="0"/>
                  </a:cxn>
                  <a:cxn ang="0">
                    <a:pos x="636" y="0"/>
                  </a:cxn>
                  <a:cxn ang="0">
                    <a:pos x="270" y="170"/>
                  </a:cxn>
                  <a:cxn ang="0">
                    <a:pos x="270" y="170"/>
                  </a:cxn>
                  <a:cxn ang="0">
                    <a:pos x="4" y="292"/>
                  </a:cxn>
                  <a:cxn ang="0">
                    <a:pos x="0" y="292"/>
                  </a:cxn>
                  <a:cxn ang="0">
                    <a:pos x="0" y="537"/>
                  </a:cxn>
                  <a:cxn ang="0">
                    <a:pos x="4" y="537"/>
                  </a:cxn>
                  <a:cxn ang="0">
                    <a:pos x="4" y="537"/>
                  </a:cxn>
                  <a:cxn ang="0">
                    <a:pos x="4" y="537"/>
                  </a:cxn>
                  <a:cxn ang="0">
                    <a:pos x="4" y="537"/>
                  </a:cxn>
                  <a:cxn ang="0">
                    <a:pos x="4" y="537"/>
                  </a:cxn>
                  <a:cxn ang="0">
                    <a:pos x="366" y="371"/>
                  </a:cxn>
                  <a:cxn ang="0">
                    <a:pos x="366" y="367"/>
                  </a:cxn>
                  <a:cxn ang="0">
                    <a:pos x="636" y="244"/>
                  </a:cxn>
                  <a:cxn ang="0">
                    <a:pos x="636" y="244"/>
                  </a:cxn>
                  <a:cxn ang="0">
                    <a:pos x="636" y="0"/>
                  </a:cxn>
                  <a:cxn ang="0">
                    <a:pos x="636" y="0"/>
                  </a:cxn>
                </a:cxnLst>
                <a:rect l="0" t="0" r="r" b="b"/>
                <a:pathLst>
                  <a:path w="636" h="537">
                    <a:moveTo>
                      <a:pt x="636" y="0"/>
                    </a:moveTo>
                    <a:lnTo>
                      <a:pt x="636" y="0"/>
                    </a:lnTo>
                    <a:lnTo>
                      <a:pt x="636" y="0"/>
                    </a:lnTo>
                    <a:lnTo>
                      <a:pt x="636" y="0"/>
                    </a:lnTo>
                    <a:lnTo>
                      <a:pt x="636" y="0"/>
                    </a:lnTo>
                    <a:lnTo>
                      <a:pt x="270" y="170"/>
                    </a:lnTo>
                    <a:lnTo>
                      <a:pt x="270" y="170"/>
                    </a:lnTo>
                    <a:lnTo>
                      <a:pt x="4" y="292"/>
                    </a:lnTo>
                    <a:lnTo>
                      <a:pt x="0" y="292"/>
                    </a:lnTo>
                    <a:lnTo>
                      <a:pt x="0" y="537"/>
                    </a:lnTo>
                    <a:lnTo>
                      <a:pt x="4" y="537"/>
                    </a:lnTo>
                    <a:lnTo>
                      <a:pt x="4" y="537"/>
                    </a:lnTo>
                    <a:lnTo>
                      <a:pt x="4" y="537"/>
                    </a:lnTo>
                    <a:lnTo>
                      <a:pt x="4" y="537"/>
                    </a:lnTo>
                    <a:lnTo>
                      <a:pt x="4" y="537"/>
                    </a:lnTo>
                    <a:lnTo>
                      <a:pt x="366" y="371"/>
                    </a:lnTo>
                    <a:lnTo>
                      <a:pt x="366" y="367"/>
                    </a:lnTo>
                    <a:lnTo>
                      <a:pt x="636" y="244"/>
                    </a:lnTo>
                    <a:lnTo>
                      <a:pt x="636" y="244"/>
                    </a:lnTo>
                    <a:lnTo>
                      <a:pt x="636" y="0"/>
                    </a:lnTo>
                    <a:lnTo>
                      <a:pt x="636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</p:grpSp>
        <p:grpSp>
          <p:nvGrpSpPr>
            <p:cNvPr id="8" name="Group 3"/>
            <p:cNvGrpSpPr/>
            <p:nvPr/>
          </p:nvGrpSpPr>
          <p:grpSpPr>
            <a:xfrm>
              <a:off x="414101" y="1450540"/>
              <a:ext cx="4546332" cy="866140"/>
              <a:chOff x="6361720" y="1450540"/>
              <a:chExt cx="4546332" cy="866140"/>
            </a:xfrm>
          </p:grpSpPr>
          <p:grpSp>
            <p:nvGrpSpPr>
              <p:cNvPr id="34" name="Group 79"/>
              <p:cNvGrpSpPr/>
              <p:nvPr/>
            </p:nvGrpSpPr>
            <p:grpSpPr>
              <a:xfrm>
                <a:off x="10340441" y="1599803"/>
                <a:ext cx="567611" cy="567611"/>
                <a:chOff x="1497006" y="1126851"/>
                <a:chExt cx="544500" cy="544501"/>
              </a:xfrm>
            </p:grpSpPr>
            <p:sp>
              <p:nvSpPr>
                <p:cNvPr id="38" name="Oval 80"/>
                <p:cNvSpPr/>
                <p:nvPr/>
              </p:nvSpPr>
              <p:spPr>
                <a:xfrm>
                  <a:off x="1497006" y="1126851"/>
                  <a:ext cx="544500" cy="54450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39" name="Freeform: Shape 81"/>
                <p:cNvSpPr/>
                <p:nvPr/>
              </p:nvSpPr>
              <p:spPr bwMode="auto">
                <a:xfrm>
                  <a:off x="1641942" y="1211627"/>
                  <a:ext cx="254629" cy="374949"/>
                </a:xfrm>
                <a:custGeom>
                  <a:avLst/>
                  <a:gdLst/>
                  <a:ahLst/>
                  <a:cxnLst>
                    <a:cxn ang="0">
                      <a:pos x="37" y="29"/>
                    </a:cxn>
                    <a:cxn ang="0">
                      <a:pos x="31" y="41"/>
                    </a:cxn>
                    <a:cxn ang="0">
                      <a:pos x="33" y="44"/>
                    </a:cxn>
                    <a:cxn ang="0">
                      <a:pos x="32" y="47"/>
                    </a:cxn>
                    <a:cxn ang="0">
                      <a:pos x="33" y="49"/>
                    </a:cxn>
                    <a:cxn ang="0">
                      <a:pos x="31" y="53"/>
                    </a:cxn>
                    <a:cxn ang="0">
                      <a:pos x="31" y="54"/>
                    </a:cxn>
                    <a:cxn ang="0">
                      <a:pos x="27" y="58"/>
                    </a:cxn>
                    <a:cxn ang="0">
                      <a:pos x="21" y="62"/>
                    </a:cxn>
                    <a:cxn ang="0">
                      <a:pos x="15" y="58"/>
                    </a:cxn>
                    <a:cxn ang="0">
                      <a:pos x="11" y="54"/>
                    </a:cxn>
                    <a:cxn ang="0">
                      <a:pos x="11" y="53"/>
                    </a:cxn>
                    <a:cxn ang="0">
                      <a:pos x="9" y="49"/>
                    </a:cxn>
                    <a:cxn ang="0">
                      <a:pos x="10" y="47"/>
                    </a:cxn>
                    <a:cxn ang="0">
                      <a:pos x="9" y="44"/>
                    </a:cxn>
                    <a:cxn ang="0">
                      <a:pos x="11" y="41"/>
                    </a:cxn>
                    <a:cxn ang="0">
                      <a:pos x="5" y="29"/>
                    </a:cxn>
                    <a:cxn ang="0">
                      <a:pos x="0" y="18"/>
                    </a:cxn>
                    <a:cxn ang="0">
                      <a:pos x="21" y="0"/>
                    </a:cxn>
                    <a:cxn ang="0">
                      <a:pos x="42" y="18"/>
                    </a:cxn>
                    <a:cxn ang="0">
                      <a:pos x="37" y="29"/>
                    </a:cxn>
                    <a:cxn ang="0">
                      <a:pos x="21" y="6"/>
                    </a:cxn>
                    <a:cxn ang="0">
                      <a:pos x="6" y="18"/>
                    </a:cxn>
                    <a:cxn ang="0">
                      <a:pos x="8" y="26"/>
                    </a:cxn>
                    <a:cxn ang="0">
                      <a:pos x="11" y="28"/>
                    </a:cxn>
                    <a:cxn ang="0">
                      <a:pos x="16" y="40"/>
                    </a:cxn>
                    <a:cxn ang="0">
                      <a:pos x="26" y="40"/>
                    </a:cxn>
                    <a:cxn ang="0">
                      <a:pos x="31" y="28"/>
                    </a:cxn>
                    <a:cxn ang="0">
                      <a:pos x="34" y="26"/>
                    </a:cxn>
                    <a:cxn ang="0">
                      <a:pos x="36" y="18"/>
                    </a:cxn>
                    <a:cxn ang="0">
                      <a:pos x="21" y="6"/>
                    </a:cxn>
                    <a:cxn ang="0">
                      <a:pos x="29" y="20"/>
                    </a:cxn>
                    <a:cxn ang="0">
                      <a:pos x="27" y="18"/>
                    </a:cxn>
                    <a:cxn ang="0">
                      <a:pos x="21" y="15"/>
                    </a:cxn>
                    <a:cxn ang="0">
                      <a:pos x="20" y="13"/>
                    </a:cxn>
                    <a:cxn ang="0">
                      <a:pos x="21" y="12"/>
                    </a:cxn>
                    <a:cxn ang="0">
                      <a:pos x="30" y="18"/>
                    </a:cxn>
                    <a:cxn ang="0">
                      <a:pos x="29" y="20"/>
                    </a:cxn>
                  </a:cxnLst>
                  <a:rect l="0" t="0" r="r" b="b"/>
                  <a:pathLst>
                    <a:path w="42" h="62">
                      <a:moveTo>
                        <a:pt x="37" y="29"/>
                      </a:moveTo>
                      <a:cubicBezTo>
                        <a:pt x="35" y="32"/>
                        <a:pt x="31" y="37"/>
                        <a:pt x="31" y="41"/>
                      </a:cubicBezTo>
                      <a:cubicBezTo>
                        <a:pt x="32" y="42"/>
                        <a:pt x="33" y="43"/>
                        <a:pt x="33" y="44"/>
                      </a:cubicBezTo>
                      <a:cubicBezTo>
                        <a:pt x="33" y="45"/>
                        <a:pt x="32" y="46"/>
                        <a:pt x="32" y="47"/>
                      </a:cubicBezTo>
                      <a:cubicBezTo>
                        <a:pt x="32" y="47"/>
                        <a:pt x="33" y="48"/>
                        <a:pt x="33" y="49"/>
                      </a:cubicBezTo>
                      <a:cubicBezTo>
                        <a:pt x="33" y="51"/>
                        <a:pt x="32" y="52"/>
                        <a:pt x="31" y="53"/>
                      </a:cubicBezTo>
                      <a:cubicBezTo>
                        <a:pt x="31" y="53"/>
                        <a:pt x="31" y="54"/>
                        <a:pt x="31" y="54"/>
                      </a:cubicBezTo>
                      <a:cubicBezTo>
                        <a:pt x="31" y="57"/>
                        <a:pt x="29" y="58"/>
                        <a:pt x="27" y="58"/>
                      </a:cubicBezTo>
                      <a:cubicBezTo>
                        <a:pt x="26" y="61"/>
                        <a:pt x="24" y="62"/>
                        <a:pt x="21" y="62"/>
                      </a:cubicBezTo>
                      <a:cubicBezTo>
                        <a:pt x="19" y="62"/>
                        <a:pt x="16" y="61"/>
                        <a:pt x="15" y="58"/>
                      </a:cubicBezTo>
                      <a:cubicBezTo>
                        <a:pt x="13" y="58"/>
                        <a:pt x="11" y="57"/>
                        <a:pt x="11" y="54"/>
                      </a:cubicBezTo>
                      <a:cubicBezTo>
                        <a:pt x="11" y="54"/>
                        <a:pt x="11" y="53"/>
                        <a:pt x="11" y="53"/>
                      </a:cubicBezTo>
                      <a:cubicBezTo>
                        <a:pt x="10" y="52"/>
                        <a:pt x="9" y="51"/>
                        <a:pt x="9" y="49"/>
                      </a:cubicBezTo>
                      <a:cubicBezTo>
                        <a:pt x="9" y="48"/>
                        <a:pt x="10" y="47"/>
                        <a:pt x="10" y="47"/>
                      </a:cubicBezTo>
                      <a:cubicBezTo>
                        <a:pt x="10" y="46"/>
                        <a:pt x="9" y="45"/>
                        <a:pt x="9" y="44"/>
                      </a:cubicBezTo>
                      <a:cubicBezTo>
                        <a:pt x="9" y="43"/>
                        <a:pt x="10" y="42"/>
                        <a:pt x="11" y="41"/>
                      </a:cubicBezTo>
                      <a:cubicBezTo>
                        <a:pt x="11" y="37"/>
                        <a:pt x="7" y="32"/>
                        <a:pt x="5" y="29"/>
                      </a:cubicBezTo>
                      <a:cubicBezTo>
                        <a:pt x="2" y="26"/>
                        <a:pt x="0" y="23"/>
                        <a:pt x="0" y="18"/>
                      </a:cubicBezTo>
                      <a:cubicBezTo>
                        <a:pt x="0" y="8"/>
                        <a:pt x="11" y="0"/>
                        <a:pt x="21" y="0"/>
                      </a:cubicBezTo>
                      <a:cubicBezTo>
                        <a:pt x="31" y="0"/>
                        <a:pt x="42" y="8"/>
                        <a:pt x="42" y="18"/>
                      </a:cubicBezTo>
                      <a:cubicBezTo>
                        <a:pt x="42" y="23"/>
                        <a:pt x="40" y="26"/>
                        <a:pt x="37" y="29"/>
                      </a:cubicBezTo>
                      <a:close/>
                      <a:moveTo>
                        <a:pt x="21" y="6"/>
                      </a:moveTo>
                      <a:cubicBezTo>
                        <a:pt x="14" y="6"/>
                        <a:pt x="6" y="10"/>
                        <a:pt x="6" y="18"/>
                      </a:cubicBezTo>
                      <a:cubicBezTo>
                        <a:pt x="6" y="21"/>
                        <a:pt x="7" y="24"/>
                        <a:pt x="8" y="26"/>
                      </a:cubicBezTo>
                      <a:cubicBezTo>
                        <a:pt x="9" y="27"/>
                        <a:pt x="10" y="27"/>
                        <a:pt x="11" y="28"/>
                      </a:cubicBezTo>
                      <a:cubicBezTo>
                        <a:pt x="14" y="32"/>
                        <a:pt x="16" y="36"/>
                        <a:pt x="16" y="40"/>
                      </a:cubicBezTo>
                      <a:cubicBezTo>
                        <a:pt x="26" y="40"/>
                        <a:pt x="26" y="40"/>
                        <a:pt x="26" y="40"/>
                      </a:cubicBezTo>
                      <a:cubicBezTo>
                        <a:pt x="26" y="36"/>
                        <a:pt x="28" y="32"/>
                        <a:pt x="31" y="28"/>
                      </a:cubicBezTo>
                      <a:cubicBezTo>
                        <a:pt x="32" y="27"/>
                        <a:pt x="33" y="27"/>
                        <a:pt x="34" y="26"/>
                      </a:cubicBezTo>
                      <a:cubicBezTo>
                        <a:pt x="35" y="24"/>
                        <a:pt x="36" y="21"/>
                        <a:pt x="36" y="18"/>
                      </a:cubicBezTo>
                      <a:cubicBezTo>
                        <a:pt x="36" y="10"/>
                        <a:pt x="28" y="6"/>
                        <a:pt x="21" y="6"/>
                      </a:cubicBezTo>
                      <a:close/>
                      <a:moveTo>
                        <a:pt x="29" y="20"/>
                      </a:moveTo>
                      <a:cubicBezTo>
                        <a:pt x="28" y="20"/>
                        <a:pt x="27" y="19"/>
                        <a:pt x="27" y="18"/>
                      </a:cubicBezTo>
                      <a:cubicBezTo>
                        <a:pt x="27" y="16"/>
                        <a:pt x="23" y="15"/>
                        <a:pt x="21" y="15"/>
                      </a:cubicBezTo>
                      <a:cubicBezTo>
                        <a:pt x="20" y="15"/>
                        <a:pt x="20" y="14"/>
                        <a:pt x="20" y="13"/>
                      </a:cubicBezTo>
                      <a:cubicBezTo>
                        <a:pt x="20" y="13"/>
                        <a:pt x="20" y="12"/>
                        <a:pt x="21" y="12"/>
                      </a:cubicBezTo>
                      <a:cubicBezTo>
                        <a:pt x="25" y="12"/>
                        <a:pt x="30" y="14"/>
                        <a:pt x="30" y="18"/>
                      </a:cubicBezTo>
                      <a:cubicBezTo>
                        <a:pt x="30" y="19"/>
                        <a:pt x="29" y="20"/>
                        <a:pt x="29" y="2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35" name="Group 106"/>
              <p:cNvGrpSpPr/>
              <p:nvPr/>
            </p:nvGrpSpPr>
            <p:grpSpPr>
              <a:xfrm>
                <a:off x="6361720" y="1450540"/>
                <a:ext cx="3978910" cy="866140"/>
                <a:chOff x="349950" y="1669738"/>
                <a:chExt cx="3978910" cy="866140"/>
              </a:xfrm>
            </p:grpSpPr>
            <p:sp>
              <p:nvSpPr>
                <p:cNvPr id="36" name="TextBox 121"/>
                <p:cNvSpPr txBox="1"/>
                <p:nvPr/>
              </p:nvSpPr>
              <p:spPr bwMode="auto">
                <a:xfrm>
                  <a:off x="1415480" y="1669738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216000" bIns="0" anchor="ctr" anchorCtr="0">
                  <a:normAutofit lnSpcReduction="10000"/>
                </a:bodyPr>
                <a:p>
                  <a:pPr algn="r" latinLnBrk="0"/>
                  <a:r>
                    <a:rPr lang="zh-CN" altLang="en-US" dirty="0">
                      <a:solidFill>
                        <a:schemeClr val="accent1">
                          <a:lumMod val="10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方案</a:t>
                  </a:r>
                  <a:endParaRPr lang="zh-CN" altLang="en-US" dirty="0">
                    <a:solidFill>
                      <a:schemeClr val="accent1">
                        <a:lumMod val="10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TextBox 122"/>
                <p:cNvSpPr txBox="1"/>
                <p:nvPr/>
              </p:nvSpPr>
              <p:spPr bwMode="auto">
                <a:xfrm>
                  <a:off x="349950" y="1979618"/>
                  <a:ext cx="3978910" cy="556260"/>
                </a:xfrm>
                <a:prstGeom prst="rect">
                  <a:avLst/>
                </a:prstGeom>
                <a:noFill/>
              </p:spPr>
              <p:txBody>
                <a:bodyPr wrap="square" lIns="360000" tIns="0" rIns="216000" bIns="0" anchor="t" anchorCtr="0">
                  <a:noAutofit/>
                </a:bodyPr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600" b="0" dirty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</a:rPr>
                    <a:t>FFU龙骨吊顶系统施工专项施工方案，方案应经过专业负责人</a:t>
                  </a:r>
                  <a:r>
                    <a:rPr lang="zh-CN" altLang="en-US" sz="1600" b="0" dirty="0" smtClean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</a:rPr>
                    <a:t>审批。</a:t>
                  </a: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endParaRPr>
                </a:p>
              </p:txBody>
            </p:sp>
          </p:grpSp>
        </p:grpSp>
        <p:grpSp>
          <p:nvGrpSpPr>
            <p:cNvPr id="9" name="Group 4"/>
            <p:cNvGrpSpPr/>
            <p:nvPr/>
          </p:nvGrpSpPr>
          <p:grpSpPr>
            <a:xfrm>
              <a:off x="413466" y="2369305"/>
              <a:ext cx="4546967" cy="866140"/>
              <a:chOff x="6361085" y="2369305"/>
              <a:chExt cx="4546967" cy="866140"/>
            </a:xfrm>
          </p:grpSpPr>
          <p:grpSp>
            <p:nvGrpSpPr>
              <p:cNvPr id="28" name="Group 70"/>
              <p:cNvGrpSpPr/>
              <p:nvPr/>
            </p:nvGrpSpPr>
            <p:grpSpPr>
              <a:xfrm>
                <a:off x="10340441" y="2456892"/>
                <a:ext cx="567611" cy="567611"/>
                <a:chOff x="2898306" y="1126851"/>
                <a:chExt cx="544500" cy="544501"/>
              </a:xfrm>
            </p:grpSpPr>
            <p:sp>
              <p:nvSpPr>
                <p:cNvPr id="32" name="Oval 71"/>
                <p:cNvSpPr/>
                <p:nvPr/>
              </p:nvSpPr>
              <p:spPr>
                <a:xfrm>
                  <a:off x="2898306" y="1126851"/>
                  <a:ext cx="544500" cy="54450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33" name="Freeform: Shape 72"/>
                <p:cNvSpPr/>
                <p:nvPr/>
              </p:nvSpPr>
              <p:spPr bwMode="auto">
                <a:xfrm>
                  <a:off x="2999254" y="1239725"/>
                  <a:ext cx="342604" cy="318752"/>
                </a:xfrm>
                <a:custGeom>
                  <a:avLst/>
                  <a:gdLst/>
                  <a:ahLst/>
                  <a:cxnLst>
                    <a:cxn ang="0">
                      <a:pos x="13" y="39"/>
                    </a:cxn>
                    <a:cxn ang="0">
                      <a:pos x="8" y="39"/>
                    </a:cxn>
                    <a:cxn ang="0">
                      <a:pos x="0" y="33"/>
                    </a:cxn>
                    <a:cxn ang="0">
                      <a:pos x="5" y="19"/>
                    </a:cxn>
                    <a:cxn ang="0">
                      <a:pos x="15" y="22"/>
                    </a:cxn>
                    <a:cxn ang="0">
                      <a:pos x="20" y="21"/>
                    </a:cxn>
                    <a:cxn ang="0">
                      <a:pos x="20" y="24"/>
                    </a:cxn>
                    <a:cxn ang="0">
                      <a:pos x="23" y="34"/>
                    </a:cxn>
                    <a:cxn ang="0">
                      <a:pos x="13" y="39"/>
                    </a:cxn>
                    <a:cxn ang="0">
                      <a:pos x="15" y="19"/>
                    </a:cxn>
                    <a:cxn ang="0">
                      <a:pos x="5" y="9"/>
                    </a:cxn>
                    <a:cxn ang="0">
                      <a:pos x="15" y="0"/>
                    </a:cxn>
                    <a:cxn ang="0">
                      <a:pos x="25" y="9"/>
                    </a:cxn>
                    <a:cxn ang="0">
                      <a:pos x="15" y="19"/>
                    </a:cxn>
                    <a:cxn ang="0">
                      <a:pos x="53" y="68"/>
                    </a:cxn>
                    <a:cxn ang="0">
                      <a:pos x="20" y="68"/>
                    </a:cxn>
                    <a:cxn ang="0">
                      <a:pos x="10" y="58"/>
                    </a:cxn>
                    <a:cxn ang="0">
                      <a:pos x="23" y="36"/>
                    </a:cxn>
                    <a:cxn ang="0">
                      <a:pos x="37" y="41"/>
                    </a:cxn>
                    <a:cxn ang="0">
                      <a:pos x="50" y="36"/>
                    </a:cxn>
                    <a:cxn ang="0">
                      <a:pos x="64" y="58"/>
                    </a:cxn>
                    <a:cxn ang="0">
                      <a:pos x="53" y="68"/>
                    </a:cxn>
                    <a:cxn ang="0">
                      <a:pos x="37" y="39"/>
                    </a:cxn>
                    <a:cxn ang="0">
                      <a:pos x="22" y="24"/>
                    </a:cxn>
                    <a:cxn ang="0">
                      <a:pos x="37" y="9"/>
                    </a:cxn>
                    <a:cxn ang="0">
                      <a:pos x="51" y="24"/>
                    </a:cxn>
                    <a:cxn ang="0">
                      <a:pos x="37" y="39"/>
                    </a:cxn>
                    <a:cxn ang="0">
                      <a:pos x="59" y="19"/>
                    </a:cxn>
                    <a:cxn ang="0">
                      <a:pos x="49" y="9"/>
                    </a:cxn>
                    <a:cxn ang="0">
                      <a:pos x="59" y="0"/>
                    </a:cxn>
                    <a:cxn ang="0">
                      <a:pos x="68" y="9"/>
                    </a:cxn>
                    <a:cxn ang="0">
                      <a:pos x="59" y="19"/>
                    </a:cxn>
                    <a:cxn ang="0">
                      <a:pos x="66" y="39"/>
                    </a:cxn>
                    <a:cxn ang="0">
                      <a:pos x="61" y="39"/>
                    </a:cxn>
                    <a:cxn ang="0">
                      <a:pos x="51" y="34"/>
                    </a:cxn>
                    <a:cxn ang="0">
                      <a:pos x="54" y="24"/>
                    </a:cxn>
                    <a:cxn ang="0">
                      <a:pos x="54" y="21"/>
                    </a:cxn>
                    <a:cxn ang="0">
                      <a:pos x="59" y="22"/>
                    </a:cxn>
                    <a:cxn ang="0">
                      <a:pos x="69" y="19"/>
                    </a:cxn>
                    <a:cxn ang="0">
                      <a:pos x="73" y="33"/>
                    </a:cxn>
                    <a:cxn ang="0">
                      <a:pos x="66" y="39"/>
                    </a:cxn>
                  </a:cxnLst>
                  <a:rect l="0" t="0" r="r" b="b"/>
                  <a:pathLst>
                    <a:path w="73" h="68">
                      <a:moveTo>
                        <a:pt x="13" y="39"/>
                      </a:move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4" y="39"/>
                        <a:pt x="0" y="37"/>
                        <a:pt x="0" y="33"/>
                      </a:cubicBezTo>
                      <a:cubicBezTo>
                        <a:pt x="0" y="29"/>
                        <a:pt x="0" y="19"/>
                        <a:pt x="5" y="19"/>
                      </a:cubicBezTo>
                      <a:cubicBezTo>
                        <a:pt x="6" y="19"/>
                        <a:pt x="10" y="22"/>
                        <a:pt x="15" y="22"/>
                      </a:cubicBezTo>
                      <a:cubicBezTo>
                        <a:pt x="17" y="22"/>
                        <a:pt x="18" y="22"/>
                        <a:pt x="20" y="21"/>
                      </a:cubicBezTo>
                      <a:cubicBezTo>
                        <a:pt x="20" y="22"/>
                        <a:pt x="20" y="23"/>
                        <a:pt x="20" y="24"/>
                      </a:cubicBezTo>
                      <a:cubicBezTo>
                        <a:pt x="20" y="27"/>
                        <a:pt x="21" y="31"/>
                        <a:pt x="23" y="34"/>
                      </a:cubicBezTo>
                      <a:cubicBezTo>
                        <a:pt x="19" y="34"/>
                        <a:pt x="15" y="36"/>
                        <a:pt x="13" y="39"/>
                      </a:cubicBezTo>
                      <a:close/>
                      <a:moveTo>
                        <a:pt x="15" y="19"/>
                      </a:moveTo>
                      <a:cubicBezTo>
                        <a:pt x="10" y="19"/>
                        <a:pt x="5" y="15"/>
                        <a:pt x="5" y="9"/>
                      </a:cubicBezTo>
                      <a:cubicBezTo>
                        <a:pt x="5" y="4"/>
                        <a:pt x="10" y="0"/>
                        <a:pt x="15" y="0"/>
                      </a:cubicBezTo>
                      <a:cubicBezTo>
                        <a:pt x="20" y="0"/>
                        <a:pt x="25" y="4"/>
                        <a:pt x="25" y="9"/>
                      </a:cubicBezTo>
                      <a:cubicBezTo>
                        <a:pt x="25" y="15"/>
                        <a:pt x="20" y="19"/>
                        <a:pt x="15" y="19"/>
                      </a:cubicBezTo>
                      <a:close/>
                      <a:moveTo>
                        <a:pt x="53" y="68"/>
                      </a:move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14" y="68"/>
                        <a:pt x="10" y="64"/>
                        <a:pt x="10" y="58"/>
                      </a:cubicBezTo>
                      <a:cubicBezTo>
                        <a:pt x="10" y="49"/>
                        <a:pt x="12" y="36"/>
                        <a:pt x="23" y="36"/>
                      </a:cubicBezTo>
                      <a:cubicBezTo>
                        <a:pt x="25" y="36"/>
                        <a:pt x="29" y="41"/>
                        <a:pt x="37" y="41"/>
                      </a:cubicBezTo>
                      <a:cubicBezTo>
                        <a:pt x="44" y="41"/>
                        <a:pt x="49" y="36"/>
                        <a:pt x="50" y="36"/>
                      </a:cubicBezTo>
                      <a:cubicBezTo>
                        <a:pt x="62" y="36"/>
                        <a:pt x="64" y="49"/>
                        <a:pt x="64" y="58"/>
                      </a:cubicBezTo>
                      <a:cubicBezTo>
                        <a:pt x="64" y="64"/>
                        <a:pt x="60" y="68"/>
                        <a:pt x="53" y="68"/>
                      </a:cubicBezTo>
                      <a:close/>
                      <a:moveTo>
                        <a:pt x="37" y="39"/>
                      </a:moveTo>
                      <a:cubicBezTo>
                        <a:pt x="29" y="39"/>
                        <a:pt x="22" y="32"/>
                        <a:pt x="22" y="24"/>
                      </a:cubicBezTo>
                      <a:cubicBezTo>
                        <a:pt x="22" y="16"/>
                        <a:pt x="29" y="9"/>
                        <a:pt x="37" y="9"/>
                      </a:cubicBezTo>
                      <a:cubicBezTo>
                        <a:pt x="45" y="9"/>
                        <a:pt x="51" y="16"/>
                        <a:pt x="51" y="24"/>
                      </a:cubicBezTo>
                      <a:cubicBezTo>
                        <a:pt x="51" y="32"/>
                        <a:pt x="45" y="39"/>
                        <a:pt x="37" y="39"/>
                      </a:cubicBezTo>
                      <a:close/>
                      <a:moveTo>
                        <a:pt x="59" y="19"/>
                      </a:moveTo>
                      <a:cubicBezTo>
                        <a:pt x="53" y="19"/>
                        <a:pt x="49" y="15"/>
                        <a:pt x="49" y="9"/>
                      </a:cubicBezTo>
                      <a:cubicBezTo>
                        <a:pt x="49" y="4"/>
                        <a:pt x="53" y="0"/>
                        <a:pt x="59" y="0"/>
                      </a:cubicBezTo>
                      <a:cubicBezTo>
                        <a:pt x="64" y="0"/>
                        <a:pt x="68" y="4"/>
                        <a:pt x="68" y="9"/>
                      </a:cubicBezTo>
                      <a:cubicBezTo>
                        <a:pt x="68" y="15"/>
                        <a:pt x="64" y="19"/>
                        <a:pt x="59" y="19"/>
                      </a:cubicBezTo>
                      <a:close/>
                      <a:moveTo>
                        <a:pt x="66" y="39"/>
                      </a:moveTo>
                      <a:cubicBezTo>
                        <a:pt x="61" y="39"/>
                        <a:pt x="61" y="39"/>
                        <a:pt x="61" y="39"/>
                      </a:cubicBezTo>
                      <a:cubicBezTo>
                        <a:pt x="58" y="36"/>
                        <a:pt x="55" y="34"/>
                        <a:pt x="51" y="34"/>
                      </a:cubicBezTo>
                      <a:cubicBezTo>
                        <a:pt x="53" y="31"/>
                        <a:pt x="54" y="27"/>
                        <a:pt x="54" y="24"/>
                      </a:cubicBezTo>
                      <a:cubicBezTo>
                        <a:pt x="54" y="23"/>
                        <a:pt x="54" y="22"/>
                        <a:pt x="54" y="21"/>
                      </a:cubicBezTo>
                      <a:cubicBezTo>
                        <a:pt x="55" y="22"/>
                        <a:pt x="57" y="22"/>
                        <a:pt x="59" y="22"/>
                      </a:cubicBezTo>
                      <a:cubicBezTo>
                        <a:pt x="64" y="22"/>
                        <a:pt x="68" y="19"/>
                        <a:pt x="69" y="19"/>
                      </a:cubicBezTo>
                      <a:cubicBezTo>
                        <a:pt x="73" y="19"/>
                        <a:pt x="73" y="29"/>
                        <a:pt x="73" y="33"/>
                      </a:cubicBezTo>
                      <a:cubicBezTo>
                        <a:pt x="73" y="37"/>
                        <a:pt x="70" y="39"/>
                        <a:pt x="66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29" name="Group 123"/>
              <p:cNvGrpSpPr/>
              <p:nvPr/>
            </p:nvGrpSpPr>
            <p:grpSpPr>
              <a:xfrm>
                <a:off x="6361085" y="2369305"/>
                <a:ext cx="3979545" cy="866140"/>
                <a:chOff x="349315" y="1669738"/>
                <a:chExt cx="3979545" cy="866140"/>
              </a:xfrm>
            </p:grpSpPr>
            <p:sp>
              <p:nvSpPr>
                <p:cNvPr id="30" name="TextBox 124"/>
                <p:cNvSpPr txBox="1"/>
                <p:nvPr/>
              </p:nvSpPr>
              <p:spPr bwMode="auto">
                <a:xfrm>
                  <a:off x="1415480" y="1669738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216000" bIns="0" anchor="ctr" anchorCtr="0">
                  <a:normAutofit lnSpcReduction="10000"/>
                </a:bodyPr>
                <a:p>
                  <a:pPr algn="r" latinLnBrk="0"/>
                  <a:r>
                    <a:rPr lang="zh-CN" altLang="en-US" dirty="0">
                      <a:solidFill>
                        <a:schemeClr val="accent2">
                          <a:lumMod val="10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首件</a:t>
                  </a:r>
                  <a:endParaRPr lang="zh-CN" altLang="en-US" dirty="0">
                    <a:solidFill>
                      <a:schemeClr val="accent2">
                        <a:lumMod val="10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1" name="TextBox 125"/>
                <p:cNvSpPr txBox="1"/>
                <p:nvPr/>
              </p:nvSpPr>
              <p:spPr bwMode="auto">
                <a:xfrm>
                  <a:off x="349315" y="1979618"/>
                  <a:ext cx="3979545" cy="556260"/>
                </a:xfrm>
                <a:prstGeom prst="rect">
                  <a:avLst/>
                </a:prstGeom>
                <a:noFill/>
              </p:spPr>
              <p:txBody>
                <a:bodyPr wrap="square" lIns="360000" tIns="0" rIns="216000" bIns="0" anchor="t" anchorCtr="0">
                  <a:noAutofit/>
                </a:bodyPr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600" b="0" dirty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坚持首件制度，吊顶系统必须先做首件，首件检查合格后再大面积</a:t>
                  </a:r>
                  <a:r>
                    <a:rPr lang="zh-CN" altLang="en-US" sz="1600" b="0" dirty="0" smtClean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施工。</a:t>
                  </a: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10" name="Group 6"/>
            <p:cNvGrpSpPr/>
            <p:nvPr/>
          </p:nvGrpSpPr>
          <p:grpSpPr>
            <a:xfrm>
              <a:off x="414101" y="3288070"/>
              <a:ext cx="4546332" cy="866140"/>
              <a:chOff x="6361720" y="3288070"/>
              <a:chExt cx="4546332" cy="866140"/>
            </a:xfrm>
          </p:grpSpPr>
          <p:grpSp>
            <p:nvGrpSpPr>
              <p:cNvPr id="22" name="Group 76"/>
              <p:cNvGrpSpPr/>
              <p:nvPr/>
            </p:nvGrpSpPr>
            <p:grpSpPr>
              <a:xfrm>
                <a:off x="10340441" y="3353487"/>
                <a:ext cx="567611" cy="567611"/>
                <a:chOff x="4299606" y="1136650"/>
                <a:chExt cx="544500" cy="544501"/>
              </a:xfrm>
            </p:grpSpPr>
            <p:sp>
              <p:nvSpPr>
                <p:cNvPr id="26" name="Oval 77"/>
                <p:cNvSpPr/>
                <p:nvPr/>
              </p:nvSpPr>
              <p:spPr>
                <a:xfrm>
                  <a:off x="4299606" y="1136650"/>
                  <a:ext cx="544500" cy="544501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27" name="Freeform: Shape 78"/>
                <p:cNvSpPr/>
                <p:nvPr/>
              </p:nvSpPr>
              <p:spPr bwMode="auto">
                <a:xfrm>
                  <a:off x="4420110" y="1259353"/>
                  <a:ext cx="303492" cy="299095"/>
                </a:xfrm>
                <a:custGeom>
                  <a:avLst/>
                  <a:gdLst/>
                  <a:ahLst/>
                  <a:cxnLst>
                    <a:cxn ang="0">
                      <a:pos x="59" y="63"/>
                    </a:cxn>
                    <a:cxn ang="0">
                      <a:pos x="55" y="61"/>
                    </a:cxn>
                    <a:cxn ang="0">
                      <a:pos x="42" y="48"/>
                    </a:cxn>
                    <a:cxn ang="0">
                      <a:pos x="27" y="53"/>
                    </a:cxn>
                    <a:cxn ang="0">
                      <a:pos x="0" y="26"/>
                    </a:cxn>
                    <a:cxn ang="0">
                      <a:pos x="27" y="0"/>
                    </a:cxn>
                    <a:cxn ang="0">
                      <a:pos x="54" y="26"/>
                    </a:cxn>
                    <a:cxn ang="0">
                      <a:pos x="49" y="41"/>
                    </a:cxn>
                    <a:cxn ang="0">
                      <a:pos x="62" y="54"/>
                    </a:cxn>
                    <a:cxn ang="0">
                      <a:pos x="64" y="58"/>
                    </a:cxn>
                    <a:cxn ang="0">
                      <a:pos x="59" y="63"/>
                    </a:cxn>
                    <a:cxn ang="0">
                      <a:pos x="27" y="9"/>
                    </a:cxn>
                    <a:cxn ang="0">
                      <a:pos x="10" y="26"/>
                    </a:cxn>
                    <a:cxn ang="0">
                      <a:pos x="27" y="43"/>
                    </a:cxn>
                    <a:cxn ang="0">
                      <a:pos x="44" y="26"/>
                    </a:cxn>
                    <a:cxn ang="0">
                      <a:pos x="27" y="9"/>
                    </a:cxn>
                  </a:cxnLst>
                  <a:rect l="0" t="0" r="r" b="b"/>
                  <a:pathLst>
                    <a:path w="64" h="63">
                      <a:moveTo>
                        <a:pt x="59" y="63"/>
                      </a:moveTo>
                      <a:cubicBezTo>
                        <a:pt x="57" y="63"/>
                        <a:pt x="56" y="62"/>
                        <a:pt x="55" y="61"/>
                      </a:cubicBezTo>
                      <a:cubicBezTo>
                        <a:pt x="42" y="48"/>
                        <a:pt x="42" y="48"/>
                        <a:pt x="42" y="48"/>
                      </a:cubicBezTo>
                      <a:cubicBezTo>
                        <a:pt x="38" y="51"/>
                        <a:pt x="33" y="53"/>
                        <a:pt x="27" y="53"/>
                      </a:cubicBezTo>
                      <a:cubicBezTo>
                        <a:pt x="12" y="53"/>
                        <a:pt x="0" y="41"/>
                        <a:pt x="0" y="26"/>
                      </a:cubicBezTo>
                      <a:cubicBezTo>
                        <a:pt x="0" y="12"/>
                        <a:pt x="12" y="0"/>
                        <a:pt x="27" y="0"/>
                      </a:cubicBezTo>
                      <a:cubicBezTo>
                        <a:pt x="42" y="0"/>
                        <a:pt x="54" y="12"/>
                        <a:pt x="54" y="26"/>
                      </a:cubicBezTo>
                      <a:cubicBezTo>
                        <a:pt x="54" y="32"/>
                        <a:pt x="52" y="37"/>
                        <a:pt x="49" y="41"/>
                      </a:cubicBezTo>
                      <a:cubicBezTo>
                        <a:pt x="62" y="54"/>
                        <a:pt x="62" y="54"/>
                        <a:pt x="62" y="54"/>
                      </a:cubicBezTo>
                      <a:cubicBezTo>
                        <a:pt x="63" y="55"/>
                        <a:pt x="64" y="57"/>
                        <a:pt x="64" y="58"/>
                      </a:cubicBezTo>
                      <a:cubicBezTo>
                        <a:pt x="64" y="61"/>
                        <a:pt x="61" y="63"/>
                        <a:pt x="59" y="63"/>
                      </a:cubicBezTo>
                      <a:close/>
                      <a:moveTo>
                        <a:pt x="27" y="9"/>
                      </a:moveTo>
                      <a:cubicBezTo>
                        <a:pt x="18" y="9"/>
                        <a:pt x="10" y="17"/>
                        <a:pt x="10" y="26"/>
                      </a:cubicBezTo>
                      <a:cubicBezTo>
                        <a:pt x="10" y="36"/>
                        <a:pt x="18" y="43"/>
                        <a:pt x="27" y="43"/>
                      </a:cubicBezTo>
                      <a:cubicBezTo>
                        <a:pt x="37" y="43"/>
                        <a:pt x="44" y="36"/>
                        <a:pt x="44" y="26"/>
                      </a:cubicBezTo>
                      <a:cubicBezTo>
                        <a:pt x="44" y="17"/>
                        <a:pt x="37" y="9"/>
                        <a:pt x="27" y="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23" name="Group 126"/>
              <p:cNvGrpSpPr/>
              <p:nvPr/>
            </p:nvGrpSpPr>
            <p:grpSpPr>
              <a:xfrm>
                <a:off x="6361720" y="3288070"/>
                <a:ext cx="3978910" cy="866140"/>
                <a:chOff x="349950" y="1669738"/>
                <a:chExt cx="3978910" cy="866140"/>
              </a:xfrm>
            </p:grpSpPr>
            <p:sp>
              <p:nvSpPr>
                <p:cNvPr id="24" name="TextBox 127"/>
                <p:cNvSpPr txBox="1"/>
                <p:nvPr/>
              </p:nvSpPr>
              <p:spPr bwMode="auto">
                <a:xfrm>
                  <a:off x="1415480" y="1669738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216000" bIns="0" anchor="ctr" anchorCtr="0">
                  <a:normAutofit lnSpcReduction="10000"/>
                </a:bodyPr>
                <a:p>
                  <a:pPr algn="r" latinLnBrk="0"/>
                  <a:r>
                    <a:rPr lang="zh-CN" altLang="en-US" dirty="0">
                      <a:solidFill>
                        <a:schemeClr val="accent3">
                          <a:lumMod val="10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培训</a:t>
                  </a:r>
                  <a:endParaRPr lang="zh-CN" altLang="en-US" dirty="0">
                    <a:solidFill>
                      <a:schemeClr val="accent3">
                        <a:lumMod val="10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5" name="TextBox 128"/>
                <p:cNvSpPr txBox="1"/>
                <p:nvPr/>
              </p:nvSpPr>
              <p:spPr bwMode="auto">
                <a:xfrm>
                  <a:off x="349950" y="1979618"/>
                  <a:ext cx="3978910" cy="556260"/>
                </a:xfrm>
                <a:prstGeom prst="rect">
                  <a:avLst/>
                </a:prstGeom>
                <a:noFill/>
              </p:spPr>
              <p:txBody>
                <a:bodyPr wrap="square" lIns="360000" tIns="0" rIns="216000" bIns="0" anchor="t" anchorCtr="0">
                  <a:noAutofit/>
                </a:bodyPr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600" b="0" dirty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吊顶上作业前接受吊顶作业安全培训，作业过程安排专人进行</a:t>
                  </a:r>
                  <a:r>
                    <a:rPr lang="zh-CN" altLang="en-US" sz="1600" b="0" dirty="0" smtClean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监护。</a:t>
                  </a: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11" name="Group 7"/>
            <p:cNvGrpSpPr/>
            <p:nvPr/>
          </p:nvGrpSpPr>
          <p:grpSpPr>
            <a:xfrm>
              <a:off x="395686" y="4206835"/>
              <a:ext cx="4564747" cy="2074545"/>
              <a:chOff x="6343305" y="4206835"/>
              <a:chExt cx="4564747" cy="2074545"/>
            </a:xfrm>
          </p:grpSpPr>
          <p:grpSp>
            <p:nvGrpSpPr>
              <p:cNvPr id="16" name="Group 73"/>
              <p:cNvGrpSpPr/>
              <p:nvPr/>
            </p:nvGrpSpPr>
            <p:grpSpPr>
              <a:xfrm>
                <a:off x="10340441" y="4250082"/>
                <a:ext cx="567611" cy="567611"/>
                <a:chOff x="5702646" y="1136650"/>
                <a:chExt cx="544500" cy="544501"/>
              </a:xfrm>
            </p:grpSpPr>
            <p:sp>
              <p:nvSpPr>
                <p:cNvPr id="20" name="Oval 74"/>
                <p:cNvSpPr/>
                <p:nvPr/>
              </p:nvSpPr>
              <p:spPr>
                <a:xfrm>
                  <a:off x="5702646" y="1136650"/>
                  <a:ext cx="544500" cy="544501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21" name="Freeform: Shape 75"/>
                <p:cNvSpPr/>
                <p:nvPr/>
              </p:nvSpPr>
              <p:spPr bwMode="auto">
                <a:xfrm>
                  <a:off x="5808889" y="1242893"/>
                  <a:ext cx="332014" cy="332014"/>
                </a:xfrm>
                <a:custGeom>
                  <a:avLst/>
                  <a:gdLst/>
                  <a:ahLst/>
                  <a:cxnLst>
                    <a:cxn ang="0">
                      <a:pos x="55" y="31"/>
                    </a:cxn>
                    <a:cxn ang="0">
                      <a:pos x="54" y="33"/>
                    </a:cxn>
                    <a:cxn ang="0">
                      <a:pos x="47" y="34"/>
                    </a:cxn>
                    <a:cxn ang="0">
                      <a:pos x="46" y="37"/>
                    </a:cxn>
                    <a:cxn ang="0">
                      <a:pos x="49" y="42"/>
                    </a:cxn>
                    <a:cxn ang="0">
                      <a:pos x="50" y="43"/>
                    </a:cxn>
                    <a:cxn ang="0">
                      <a:pos x="49" y="44"/>
                    </a:cxn>
                    <a:cxn ang="0">
                      <a:pos x="43" y="50"/>
                    </a:cxn>
                    <a:cxn ang="0">
                      <a:pos x="42" y="50"/>
                    </a:cxn>
                    <a:cxn ang="0">
                      <a:pos x="37" y="46"/>
                    </a:cxn>
                    <a:cxn ang="0">
                      <a:pos x="33" y="47"/>
                    </a:cxn>
                    <a:cxn ang="0">
                      <a:pos x="32" y="54"/>
                    </a:cxn>
                    <a:cxn ang="0">
                      <a:pos x="31" y="55"/>
                    </a:cxn>
                    <a:cxn ang="0">
                      <a:pos x="23" y="55"/>
                    </a:cxn>
                    <a:cxn ang="0">
                      <a:pos x="22" y="54"/>
                    </a:cxn>
                    <a:cxn ang="0">
                      <a:pos x="21" y="47"/>
                    </a:cxn>
                    <a:cxn ang="0">
                      <a:pos x="18" y="46"/>
                    </a:cxn>
                    <a:cxn ang="0">
                      <a:pos x="13" y="50"/>
                    </a:cxn>
                    <a:cxn ang="0">
                      <a:pos x="12" y="50"/>
                    </a:cxn>
                    <a:cxn ang="0">
                      <a:pos x="11" y="50"/>
                    </a:cxn>
                    <a:cxn ang="0">
                      <a:pos x="5" y="44"/>
                    </a:cxn>
                    <a:cxn ang="0">
                      <a:pos x="5" y="43"/>
                    </a:cxn>
                    <a:cxn ang="0">
                      <a:pos x="5" y="42"/>
                    </a:cxn>
                    <a:cxn ang="0">
                      <a:pos x="9" y="37"/>
                    </a:cxn>
                    <a:cxn ang="0">
                      <a:pos x="7" y="33"/>
                    </a:cxn>
                    <a:cxn ang="0">
                      <a:pos x="1" y="33"/>
                    </a:cxn>
                    <a:cxn ang="0">
                      <a:pos x="0" y="31"/>
                    </a:cxn>
                    <a:cxn ang="0">
                      <a:pos x="0" y="23"/>
                    </a:cxn>
                    <a:cxn ang="0">
                      <a:pos x="1" y="22"/>
                    </a:cxn>
                    <a:cxn ang="0">
                      <a:pos x="7" y="21"/>
                    </a:cxn>
                    <a:cxn ang="0">
                      <a:pos x="9" y="18"/>
                    </a:cxn>
                    <a:cxn ang="0">
                      <a:pos x="5" y="13"/>
                    </a:cxn>
                    <a:cxn ang="0">
                      <a:pos x="5" y="12"/>
                    </a:cxn>
                    <a:cxn ang="0">
                      <a:pos x="5" y="11"/>
                    </a:cxn>
                    <a:cxn ang="0">
                      <a:pos x="12" y="5"/>
                    </a:cxn>
                    <a:cxn ang="0">
                      <a:pos x="13" y="5"/>
                    </a:cxn>
                    <a:cxn ang="0">
                      <a:pos x="18" y="9"/>
                    </a:cxn>
                    <a:cxn ang="0">
                      <a:pos x="21" y="8"/>
                    </a:cxn>
                    <a:cxn ang="0">
                      <a:pos x="22" y="1"/>
                    </a:cxn>
                    <a:cxn ang="0">
                      <a:pos x="23" y="0"/>
                    </a:cxn>
                    <a:cxn ang="0">
                      <a:pos x="31" y="0"/>
                    </a:cxn>
                    <a:cxn ang="0">
                      <a:pos x="32" y="1"/>
                    </a:cxn>
                    <a:cxn ang="0">
                      <a:pos x="33" y="8"/>
                    </a:cxn>
                    <a:cxn ang="0">
                      <a:pos x="37" y="9"/>
                    </a:cxn>
                    <a:cxn ang="0">
                      <a:pos x="42" y="5"/>
                    </a:cxn>
                    <a:cxn ang="0">
                      <a:pos x="43" y="5"/>
                    </a:cxn>
                    <a:cxn ang="0">
                      <a:pos x="43" y="5"/>
                    </a:cxn>
                    <a:cxn ang="0">
                      <a:pos x="49" y="11"/>
                    </a:cxn>
                    <a:cxn ang="0">
                      <a:pos x="50" y="12"/>
                    </a:cxn>
                    <a:cxn ang="0">
                      <a:pos x="49" y="13"/>
                    </a:cxn>
                    <a:cxn ang="0">
                      <a:pos x="46" y="18"/>
                    </a:cxn>
                    <a:cxn ang="0">
                      <a:pos x="47" y="21"/>
                    </a:cxn>
                    <a:cxn ang="0">
                      <a:pos x="54" y="22"/>
                    </a:cxn>
                    <a:cxn ang="0">
                      <a:pos x="55" y="23"/>
                    </a:cxn>
                    <a:cxn ang="0">
                      <a:pos x="55" y="31"/>
                    </a:cxn>
                    <a:cxn ang="0">
                      <a:pos x="27" y="18"/>
                    </a:cxn>
                    <a:cxn ang="0">
                      <a:pos x="18" y="27"/>
                    </a:cxn>
                    <a:cxn ang="0">
                      <a:pos x="27" y="36"/>
                    </a:cxn>
                    <a:cxn ang="0">
                      <a:pos x="36" y="27"/>
                    </a:cxn>
                    <a:cxn ang="0">
                      <a:pos x="27" y="18"/>
                    </a:cxn>
                  </a:cxnLst>
                  <a:rect l="0" t="0" r="r" b="b"/>
                  <a:pathLst>
                    <a:path w="55" h="55">
                      <a:moveTo>
                        <a:pt x="55" y="31"/>
                      </a:moveTo>
                      <a:cubicBezTo>
                        <a:pt x="55" y="32"/>
                        <a:pt x="54" y="33"/>
                        <a:pt x="54" y="33"/>
                      </a:cubicBezTo>
                      <a:cubicBezTo>
                        <a:pt x="47" y="34"/>
                        <a:pt x="47" y="34"/>
                        <a:pt x="47" y="34"/>
                      </a:cubicBezTo>
                      <a:cubicBezTo>
                        <a:pt x="47" y="35"/>
                        <a:pt x="46" y="36"/>
                        <a:pt x="46" y="37"/>
                      </a:cubicBezTo>
                      <a:cubicBezTo>
                        <a:pt x="47" y="39"/>
                        <a:pt x="48" y="40"/>
                        <a:pt x="49" y="42"/>
                      </a:cubicBezTo>
                      <a:cubicBezTo>
                        <a:pt x="50" y="42"/>
                        <a:pt x="50" y="42"/>
                        <a:pt x="50" y="43"/>
                      </a:cubicBezTo>
                      <a:cubicBezTo>
                        <a:pt x="50" y="43"/>
                        <a:pt x="50" y="43"/>
                        <a:pt x="49" y="44"/>
                      </a:cubicBezTo>
                      <a:cubicBezTo>
                        <a:pt x="49" y="45"/>
                        <a:pt x="44" y="50"/>
                        <a:pt x="43" y="50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37" y="46"/>
                        <a:pt x="37" y="46"/>
                        <a:pt x="37" y="46"/>
                      </a:cubicBezTo>
                      <a:cubicBezTo>
                        <a:pt x="36" y="46"/>
                        <a:pt x="35" y="47"/>
                        <a:pt x="33" y="47"/>
                      </a:cubicBezTo>
                      <a:cubicBezTo>
                        <a:pt x="33" y="49"/>
                        <a:pt x="33" y="52"/>
                        <a:pt x="32" y="54"/>
                      </a:cubicBezTo>
                      <a:cubicBezTo>
                        <a:pt x="32" y="54"/>
                        <a:pt x="32" y="55"/>
                        <a:pt x="31" y="55"/>
                      </a:cubicBezTo>
                      <a:cubicBezTo>
                        <a:pt x="23" y="55"/>
                        <a:pt x="23" y="55"/>
                        <a:pt x="23" y="55"/>
                      </a:cubicBezTo>
                      <a:cubicBezTo>
                        <a:pt x="23" y="55"/>
                        <a:pt x="22" y="54"/>
                        <a:pt x="22" y="54"/>
                      </a:cubicBez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0" y="47"/>
                        <a:pt x="19" y="46"/>
                        <a:pt x="18" y="46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2" y="50"/>
                        <a:pt x="12" y="50"/>
                        <a:pt x="12" y="50"/>
                      </a:cubicBezTo>
                      <a:cubicBezTo>
                        <a:pt x="11" y="50"/>
                        <a:pt x="11" y="50"/>
                        <a:pt x="11" y="50"/>
                      </a:cubicBezTo>
                      <a:cubicBezTo>
                        <a:pt x="9" y="48"/>
                        <a:pt x="7" y="46"/>
                        <a:pt x="5" y="44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5" y="42"/>
                        <a:pt x="5" y="42"/>
                        <a:pt x="5" y="42"/>
                      </a:cubicBezTo>
                      <a:cubicBezTo>
                        <a:pt x="6" y="40"/>
                        <a:pt x="8" y="39"/>
                        <a:pt x="9" y="37"/>
                      </a:cubicBezTo>
                      <a:cubicBezTo>
                        <a:pt x="8" y="36"/>
                        <a:pt x="8" y="35"/>
                        <a:pt x="7" y="33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0" y="32"/>
                        <a:pt x="0" y="32"/>
                        <a:pt x="0" y="31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3"/>
                        <a:pt x="0" y="22"/>
                        <a:pt x="1" y="22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8" y="20"/>
                        <a:pt x="8" y="19"/>
                        <a:pt x="9" y="18"/>
                      </a:cubicBezTo>
                      <a:cubicBezTo>
                        <a:pt x="8" y="16"/>
                        <a:pt x="6" y="14"/>
                        <a:pt x="5" y="13"/>
                      </a:cubicBezTo>
                      <a:cubicBezTo>
                        <a:pt x="5" y="13"/>
                        <a:pt x="5" y="12"/>
                        <a:pt x="5" y="12"/>
                      </a:cubicBezTo>
                      <a:cubicBezTo>
                        <a:pt x="5" y="12"/>
                        <a:pt x="5" y="11"/>
                        <a:pt x="5" y="11"/>
                      </a:cubicBezTo>
                      <a:cubicBezTo>
                        <a:pt x="6" y="10"/>
                        <a:pt x="11" y="5"/>
                        <a:pt x="12" y="5"/>
                      </a:cubicBezTo>
                      <a:cubicBezTo>
                        <a:pt x="12" y="5"/>
                        <a:pt x="12" y="5"/>
                        <a:pt x="13" y="5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9" y="8"/>
                        <a:pt x="20" y="8"/>
                        <a:pt x="21" y="8"/>
                      </a:cubicBezTo>
                      <a:cubicBezTo>
                        <a:pt x="21" y="5"/>
                        <a:pt x="21" y="3"/>
                        <a:pt x="22" y="1"/>
                      </a:cubicBezTo>
                      <a:cubicBezTo>
                        <a:pt x="22" y="0"/>
                        <a:pt x="23" y="0"/>
                        <a:pt x="23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2" y="0"/>
                        <a:pt x="32" y="0"/>
                        <a:pt x="32" y="1"/>
                      </a:cubicBezTo>
                      <a:cubicBezTo>
                        <a:pt x="33" y="8"/>
                        <a:pt x="33" y="8"/>
                        <a:pt x="33" y="8"/>
                      </a:cubicBezTo>
                      <a:cubicBezTo>
                        <a:pt x="35" y="8"/>
                        <a:pt x="36" y="8"/>
                        <a:pt x="37" y="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2" y="5"/>
                        <a:pt x="42" y="5"/>
                        <a:pt x="43" y="5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5" y="7"/>
                        <a:pt x="48" y="9"/>
                        <a:pt x="49" y="11"/>
                      </a:cubicBezTo>
                      <a:cubicBezTo>
                        <a:pt x="50" y="11"/>
                        <a:pt x="50" y="12"/>
                        <a:pt x="50" y="12"/>
                      </a:cubicBezTo>
                      <a:cubicBezTo>
                        <a:pt x="50" y="12"/>
                        <a:pt x="49" y="13"/>
                        <a:pt x="49" y="13"/>
                      </a:cubicBezTo>
                      <a:cubicBezTo>
                        <a:pt x="48" y="14"/>
                        <a:pt x="47" y="16"/>
                        <a:pt x="46" y="18"/>
                      </a:cubicBezTo>
                      <a:cubicBezTo>
                        <a:pt x="46" y="19"/>
                        <a:pt x="47" y="20"/>
                        <a:pt x="47" y="21"/>
                      </a:cubicBezTo>
                      <a:cubicBezTo>
                        <a:pt x="54" y="22"/>
                        <a:pt x="54" y="22"/>
                        <a:pt x="54" y="22"/>
                      </a:cubicBezTo>
                      <a:cubicBezTo>
                        <a:pt x="54" y="22"/>
                        <a:pt x="55" y="23"/>
                        <a:pt x="55" y="23"/>
                      </a:cubicBezTo>
                      <a:lnTo>
                        <a:pt x="55" y="31"/>
                      </a:lnTo>
                      <a:close/>
                      <a:moveTo>
                        <a:pt x="27" y="18"/>
                      </a:moveTo>
                      <a:cubicBezTo>
                        <a:pt x="22" y="18"/>
                        <a:pt x="18" y="22"/>
                        <a:pt x="18" y="27"/>
                      </a:cubicBezTo>
                      <a:cubicBezTo>
                        <a:pt x="18" y="32"/>
                        <a:pt x="22" y="36"/>
                        <a:pt x="27" y="36"/>
                      </a:cubicBezTo>
                      <a:cubicBezTo>
                        <a:pt x="32" y="36"/>
                        <a:pt x="36" y="32"/>
                        <a:pt x="36" y="27"/>
                      </a:cubicBezTo>
                      <a:cubicBezTo>
                        <a:pt x="36" y="22"/>
                        <a:pt x="32" y="18"/>
                        <a:pt x="27" y="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17" name="Group 129"/>
              <p:cNvGrpSpPr/>
              <p:nvPr/>
            </p:nvGrpSpPr>
            <p:grpSpPr>
              <a:xfrm>
                <a:off x="6343305" y="4206835"/>
                <a:ext cx="3997325" cy="2074545"/>
                <a:chOff x="331535" y="1669738"/>
                <a:chExt cx="3997325" cy="2074545"/>
              </a:xfrm>
            </p:grpSpPr>
            <p:sp>
              <p:nvSpPr>
                <p:cNvPr id="18" name="TextBox 130"/>
                <p:cNvSpPr txBox="1"/>
                <p:nvPr/>
              </p:nvSpPr>
              <p:spPr bwMode="auto">
                <a:xfrm>
                  <a:off x="1415480" y="1669738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216000" bIns="0" anchor="ctr" anchorCtr="0">
                  <a:normAutofit lnSpcReduction="10000"/>
                </a:bodyPr>
                <a:p>
                  <a:pPr algn="r" latinLnBrk="0"/>
                  <a:r>
                    <a:rPr lang="zh-CN" altLang="en-US" dirty="0">
                      <a:solidFill>
                        <a:schemeClr val="accent4">
                          <a:lumMod val="10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厂验</a:t>
                  </a:r>
                  <a:endParaRPr lang="zh-CN" altLang="en-US" dirty="0">
                    <a:solidFill>
                      <a:schemeClr val="accent4">
                        <a:lumMod val="10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9" name="TextBox 131"/>
                <p:cNvSpPr txBox="1"/>
                <p:nvPr/>
              </p:nvSpPr>
              <p:spPr bwMode="auto">
                <a:xfrm>
                  <a:off x="331535" y="1926993"/>
                  <a:ext cx="3997325" cy="1817290"/>
                </a:xfrm>
                <a:prstGeom prst="rect">
                  <a:avLst/>
                </a:prstGeom>
                <a:noFill/>
              </p:spPr>
              <p:txBody>
                <a:bodyPr wrap="square" lIns="360000" tIns="0" rIns="216000" bIns="0" anchor="t" anchorCtr="0">
                  <a:noAutofit/>
                </a:bodyPr>
                <a:p>
                  <a:pPr algn="l" latinLnBrk="0">
                    <a:lnSpc>
                      <a:spcPct val="120000"/>
                    </a:lnSpc>
                  </a:pPr>
                  <a:r>
                    <a:rPr lang="en-US" altLang="zh-CN" sz="1600" dirty="0"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  <a:sym typeface="+mn-ea"/>
                    </a:rPr>
                    <a:t>FFU</a:t>
                  </a:r>
                  <a:r>
                    <a:rPr lang="zh-CN" altLang="en-US" sz="1600" dirty="0"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  <a:sym typeface="+mn-ea"/>
                    </a:rPr>
                    <a:t>龙骨及盲板进场前，派遣前端工程师进行厂家技术质量</a:t>
                  </a:r>
                  <a:r>
                    <a:rPr lang="zh-CN" altLang="en-US" sz="1600" dirty="0" smtClean="0"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  <a:sym typeface="+mn-ea"/>
                    </a:rPr>
                    <a:t>考察。</a:t>
                  </a: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endParaRPr>
                </a:p>
                <a:p>
                  <a:pPr algn="l" latinLnBrk="0">
                    <a:lnSpc>
                      <a:spcPct val="120000"/>
                    </a:lnSpc>
                  </a:pP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endParaRPr>
                </a:p>
              </p:txBody>
            </p:sp>
          </p:grpSp>
        </p:grpSp>
        <p:grpSp>
          <p:nvGrpSpPr>
            <p:cNvPr id="12" name="Group 8"/>
            <p:cNvGrpSpPr/>
            <p:nvPr/>
          </p:nvGrpSpPr>
          <p:grpSpPr>
            <a:xfrm>
              <a:off x="413466" y="4978915"/>
              <a:ext cx="4546967" cy="989374"/>
              <a:chOff x="6361085" y="4978915"/>
              <a:chExt cx="4546967" cy="989374"/>
            </a:xfrm>
          </p:grpSpPr>
          <p:grpSp>
            <p:nvGrpSpPr>
              <p:cNvPr id="13" name="Group 82"/>
              <p:cNvGrpSpPr/>
              <p:nvPr/>
            </p:nvGrpSpPr>
            <p:grpSpPr>
              <a:xfrm>
                <a:off x="10340441" y="5400678"/>
                <a:ext cx="567611" cy="567611"/>
                <a:chOff x="7104207" y="1380309"/>
                <a:chExt cx="544500" cy="544501"/>
              </a:xfrm>
            </p:grpSpPr>
            <p:sp>
              <p:nvSpPr>
                <p:cNvPr id="14" name="Oval 83"/>
                <p:cNvSpPr/>
                <p:nvPr/>
              </p:nvSpPr>
              <p:spPr>
                <a:xfrm>
                  <a:off x="7104207" y="1380309"/>
                  <a:ext cx="544500" cy="544501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15" name="Freeform: Shape 84"/>
                <p:cNvSpPr/>
                <p:nvPr/>
              </p:nvSpPr>
              <p:spPr bwMode="auto">
                <a:xfrm>
                  <a:off x="7213987" y="1525642"/>
                  <a:ext cx="326160" cy="328379"/>
                </a:xfrm>
                <a:custGeom>
                  <a:avLst/>
                  <a:gdLst/>
                  <a:ahLst/>
                  <a:cxnLst>
                    <a:cxn ang="0">
                      <a:pos x="68" y="3"/>
                    </a:cxn>
                    <a:cxn ang="0">
                      <a:pos x="58" y="61"/>
                    </a:cxn>
                    <a:cxn ang="0">
                      <a:pos x="57" y="63"/>
                    </a:cxn>
                    <a:cxn ang="0">
                      <a:pos x="56" y="63"/>
                    </a:cxn>
                    <a:cxn ang="0">
                      <a:pos x="55" y="63"/>
                    </a:cxn>
                    <a:cxn ang="0">
                      <a:pos x="38" y="56"/>
                    </a:cxn>
                    <a:cxn ang="0">
                      <a:pos x="28" y="67"/>
                    </a:cxn>
                    <a:cxn ang="0">
                      <a:pos x="26" y="68"/>
                    </a:cxn>
                    <a:cxn ang="0">
                      <a:pos x="26" y="68"/>
                    </a:cxn>
                    <a:cxn ang="0">
                      <a:pos x="24" y="65"/>
                    </a:cxn>
                    <a:cxn ang="0">
                      <a:pos x="24" y="52"/>
                    </a:cxn>
                    <a:cxn ang="0">
                      <a:pos x="57" y="12"/>
                    </a:cxn>
                    <a:cxn ang="0">
                      <a:pos x="16" y="47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1" y="36"/>
                    </a:cxn>
                    <a:cxn ang="0">
                      <a:pos x="64" y="0"/>
                    </a:cxn>
                    <a:cxn ang="0">
                      <a:pos x="65" y="0"/>
                    </a:cxn>
                    <a:cxn ang="0">
                      <a:pos x="67" y="0"/>
                    </a:cxn>
                    <a:cxn ang="0">
                      <a:pos x="68" y="3"/>
                    </a:cxn>
                  </a:cxnLst>
                  <a:rect l="0" t="0" r="r" b="b"/>
                  <a:pathLst>
                    <a:path w="68" h="68">
                      <a:moveTo>
                        <a:pt x="68" y="3"/>
                      </a:moveTo>
                      <a:cubicBezTo>
                        <a:pt x="58" y="61"/>
                        <a:pt x="58" y="61"/>
                        <a:pt x="58" y="61"/>
                      </a:cubicBezTo>
                      <a:cubicBezTo>
                        <a:pt x="58" y="62"/>
                        <a:pt x="57" y="62"/>
                        <a:pt x="57" y="63"/>
                      </a:cubicBezTo>
                      <a:cubicBezTo>
                        <a:pt x="56" y="63"/>
                        <a:pt x="56" y="63"/>
                        <a:pt x="56" y="63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38" y="56"/>
                        <a:pt x="38" y="56"/>
                        <a:pt x="38" y="56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67"/>
                        <a:pt x="27" y="68"/>
                        <a:pt x="26" y="68"/>
                      </a:cubicBezTo>
                      <a:cubicBezTo>
                        <a:pt x="26" y="68"/>
                        <a:pt x="26" y="68"/>
                        <a:pt x="26" y="68"/>
                      </a:cubicBezTo>
                      <a:cubicBezTo>
                        <a:pt x="25" y="67"/>
                        <a:pt x="24" y="66"/>
                        <a:pt x="24" y="65"/>
                      </a:cubicBezTo>
                      <a:cubicBezTo>
                        <a:pt x="24" y="52"/>
                        <a:pt x="24" y="52"/>
                        <a:pt x="24" y="52"/>
                      </a:cubicBezTo>
                      <a:cubicBezTo>
                        <a:pt x="57" y="12"/>
                        <a:pt x="57" y="12"/>
                        <a:pt x="57" y="12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" y="41"/>
                        <a:pt x="1" y="41"/>
                        <a:pt x="1" y="41"/>
                      </a:cubicBezTo>
                      <a:cubicBezTo>
                        <a:pt x="0" y="40"/>
                        <a:pt x="0" y="40"/>
                        <a:pt x="0" y="39"/>
                      </a:cubicBezTo>
                      <a:cubicBezTo>
                        <a:pt x="0" y="38"/>
                        <a:pt x="0" y="37"/>
                        <a:pt x="1" y="36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66" y="0"/>
                        <a:pt x="66" y="0"/>
                        <a:pt x="67" y="0"/>
                      </a:cubicBezTo>
                      <a:cubicBezTo>
                        <a:pt x="68" y="1"/>
                        <a:pt x="68" y="2"/>
                        <a:pt x="68" y="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72" name="Group 132"/>
              <p:cNvGrpSpPr/>
              <p:nvPr/>
            </p:nvGrpSpPr>
            <p:grpSpPr>
              <a:xfrm>
                <a:off x="6361085" y="4978915"/>
                <a:ext cx="3997960" cy="866343"/>
                <a:chOff x="349315" y="1523053"/>
                <a:chExt cx="3997960" cy="866343"/>
              </a:xfrm>
            </p:grpSpPr>
            <p:sp>
              <p:nvSpPr>
                <p:cNvPr id="73" name="TextBox 133"/>
                <p:cNvSpPr txBox="1"/>
                <p:nvPr/>
              </p:nvSpPr>
              <p:spPr bwMode="auto">
                <a:xfrm>
                  <a:off x="1415480" y="1523053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216000" bIns="0" anchor="ctr" anchorCtr="0">
                  <a:normAutofit lnSpcReduction="10000"/>
                </a:bodyPr>
                <a:p>
                  <a:pPr algn="r" latinLnBrk="0"/>
                  <a:r>
                    <a:rPr lang="zh-CN" altLang="en-US" dirty="0">
                      <a:solidFill>
                        <a:schemeClr val="accent5">
                          <a:lumMod val="10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试验</a:t>
                  </a:r>
                  <a:endParaRPr lang="zh-CN" altLang="en-US" dirty="0">
                    <a:solidFill>
                      <a:schemeClr val="accent5">
                        <a:lumMod val="10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4" name="TextBox 134"/>
                <p:cNvSpPr txBox="1"/>
                <p:nvPr/>
              </p:nvSpPr>
              <p:spPr bwMode="auto">
                <a:xfrm>
                  <a:off x="349315" y="1833136"/>
                  <a:ext cx="3997960" cy="556260"/>
                </a:xfrm>
                <a:prstGeom prst="rect">
                  <a:avLst/>
                </a:prstGeom>
                <a:noFill/>
              </p:spPr>
              <p:txBody>
                <a:bodyPr wrap="square" lIns="360000" tIns="0" rIns="216000" bIns="0" anchor="t" anchorCtr="0">
                  <a:noAutofit/>
                </a:bodyPr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600" dirty="0"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  <a:sym typeface="+mn-ea"/>
                    </a:rPr>
                    <a:t>钢筋混凝土天棚，必须先进行膨胀螺栓+吊杆组合的吊挂荷载</a:t>
                  </a:r>
                  <a:r>
                    <a:rPr lang="zh-CN" altLang="en-US" sz="1600" dirty="0" smtClean="0"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  <a:sym typeface="+mn-ea"/>
                    </a:rPr>
                    <a:t>试验。</a:t>
                  </a: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endParaRPr>
                </a:p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600" dirty="0"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  <a:sym typeface="+mn-ea"/>
                    </a:rPr>
                    <a:t>对进场的盲板材料进行荷载试验，承重能力要求：面荷载应大于150kg/m</a:t>
                  </a:r>
                  <a:r>
                    <a:rPr lang="zh-CN" altLang="en-US" sz="1600" dirty="0" smtClean="0"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  <a:sym typeface="+mn-ea"/>
                    </a:rPr>
                    <a:t>2。</a:t>
                  </a: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endParaRPr>
                </a:p>
                <a:p>
                  <a:pPr algn="l" latinLnBrk="0">
                    <a:lnSpc>
                      <a:spcPct val="120000"/>
                    </a:lnSpc>
                  </a:pP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830" y="948690"/>
            <a:ext cx="113099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just">
              <a:buClrTx/>
              <a:buSzTx/>
              <a:buFont typeface="Wingdings" panose="05000000000000000000" charset="0"/>
              <a:buChar char="ü"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12)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研究了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龙骨吊顶系统施工</a:t>
            </a:r>
            <a:r>
              <a:rPr lang="zh-CN" altLang="en-US" b="1" kern="100" dirty="0">
                <a:solidFill>
                  <a:srgbClr val="4526B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禁止项 10 条、施工作业要求 10 条、施工安全管理制度 10 条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4205" y="1316990"/>
            <a:ext cx="4128135" cy="3460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kumimoji="0" 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施工安全管理制度</a:t>
            </a:r>
            <a:r>
              <a:rPr kumimoji="0" lang="en-US" altLang="zh-CN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kumimoji="0" lang="zh-CN" altLang="en-US" b="1" i="0" kern="1200" cap="none" spc="0" normalizeH="0" baseline="0" noProof="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条</a:t>
            </a:r>
            <a:endParaRPr kumimoji="0" lang="zh-CN" altLang="en-US" b="1" i="0" kern="1200" cap="none" spc="0" normalizeH="0" baseline="0" noProof="0" dirty="0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82560776-d2d2-4634-a3cf-bc61fae835cf"/>
          <p:cNvGrpSpPr>
            <a:grpSpLocks noChangeAspect="1"/>
          </p:cNvGrpSpPr>
          <p:nvPr/>
        </p:nvGrpSpPr>
        <p:grpSpPr>
          <a:xfrm>
            <a:off x="1049020" y="1687195"/>
            <a:ext cx="10191115" cy="4821555"/>
            <a:chOff x="395051" y="1450540"/>
            <a:chExt cx="10541817" cy="4987605"/>
          </a:xfrm>
        </p:grpSpPr>
        <p:grpSp>
          <p:nvGrpSpPr>
            <p:cNvPr id="6" name="Group 2"/>
            <p:cNvGrpSpPr/>
            <p:nvPr/>
          </p:nvGrpSpPr>
          <p:grpSpPr>
            <a:xfrm>
              <a:off x="5555940" y="1544974"/>
              <a:ext cx="5380928" cy="4665616"/>
              <a:chOff x="931096" y="1268761"/>
              <a:chExt cx="5154990" cy="4469711"/>
            </a:xfrm>
          </p:grpSpPr>
          <p:grpSp>
            <p:nvGrpSpPr>
              <p:cNvPr id="40" name="Group 53"/>
              <p:cNvGrpSpPr/>
              <p:nvPr/>
            </p:nvGrpSpPr>
            <p:grpSpPr>
              <a:xfrm>
                <a:off x="931096" y="3312576"/>
                <a:ext cx="3562057" cy="2425896"/>
                <a:chOff x="685800" y="2833216"/>
                <a:chExt cx="2680178" cy="1825303"/>
              </a:xfrm>
            </p:grpSpPr>
            <p:sp>
              <p:nvSpPr>
                <p:cNvPr id="69" name="Freeform: Shape 54"/>
                <p:cNvSpPr/>
                <p:nvPr/>
              </p:nvSpPr>
              <p:spPr bwMode="auto">
                <a:xfrm>
                  <a:off x="685800" y="3492976"/>
                  <a:ext cx="1341438" cy="1165543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0" y="201"/>
                    </a:cxn>
                    <a:cxn ang="0">
                      <a:pos x="845" y="598"/>
                    </a:cxn>
                    <a:cxn ang="0">
                      <a:pos x="845" y="353"/>
                    </a:cxn>
                    <a:cxn ang="0">
                      <a:pos x="91" y="0"/>
                    </a:cxn>
                  </a:cxnLst>
                  <a:rect l="0" t="0" r="r" b="b"/>
                  <a:pathLst>
                    <a:path w="845" h="598">
                      <a:moveTo>
                        <a:pt x="91" y="0"/>
                      </a:moveTo>
                      <a:lnTo>
                        <a:pt x="0" y="201"/>
                      </a:lnTo>
                      <a:lnTo>
                        <a:pt x="845" y="598"/>
                      </a:lnTo>
                      <a:lnTo>
                        <a:pt x="845" y="353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70" name="Freeform: Shape 55"/>
                <p:cNvSpPr/>
                <p:nvPr/>
              </p:nvSpPr>
              <p:spPr bwMode="auto">
                <a:xfrm>
                  <a:off x="831057" y="2833216"/>
                  <a:ext cx="2392361" cy="1350705"/>
                </a:xfrm>
                <a:custGeom>
                  <a:avLst/>
                  <a:gdLst/>
                  <a:ahLst/>
                  <a:cxnLst>
                    <a:cxn ang="0">
                      <a:pos x="758" y="693"/>
                    </a:cxn>
                    <a:cxn ang="0">
                      <a:pos x="0" y="340"/>
                    </a:cxn>
                    <a:cxn ang="0">
                      <a:pos x="750" y="0"/>
                    </a:cxn>
                    <a:cxn ang="0">
                      <a:pos x="1512" y="340"/>
                    </a:cxn>
                    <a:cxn ang="0">
                      <a:pos x="758" y="693"/>
                    </a:cxn>
                  </a:cxnLst>
                  <a:rect l="0" t="0" r="r" b="b"/>
                  <a:pathLst>
                    <a:path w="1512" h="693">
                      <a:moveTo>
                        <a:pt x="758" y="693"/>
                      </a:moveTo>
                      <a:lnTo>
                        <a:pt x="0" y="340"/>
                      </a:lnTo>
                      <a:lnTo>
                        <a:pt x="750" y="0"/>
                      </a:lnTo>
                      <a:lnTo>
                        <a:pt x="1512" y="340"/>
                      </a:lnTo>
                      <a:lnTo>
                        <a:pt x="758" y="693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71" name="Freeform: Shape 56"/>
                <p:cNvSpPr/>
                <p:nvPr/>
              </p:nvSpPr>
              <p:spPr bwMode="auto">
                <a:xfrm flipH="1">
                  <a:off x="2024540" y="3492976"/>
                  <a:ext cx="1341438" cy="1165543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0" y="201"/>
                    </a:cxn>
                    <a:cxn ang="0">
                      <a:pos x="845" y="598"/>
                    </a:cxn>
                    <a:cxn ang="0">
                      <a:pos x="845" y="353"/>
                    </a:cxn>
                    <a:cxn ang="0">
                      <a:pos x="91" y="0"/>
                    </a:cxn>
                  </a:cxnLst>
                  <a:rect l="0" t="0" r="r" b="b"/>
                  <a:pathLst>
                    <a:path w="845" h="598">
                      <a:moveTo>
                        <a:pt x="91" y="0"/>
                      </a:moveTo>
                      <a:lnTo>
                        <a:pt x="0" y="201"/>
                      </a:lnTo>
                      <a:lnTo>
                        <a:pt x="845" y="598"/>
                      </a:lnTo>
                      <a:lnTo>
                        <a:pt x="845" y="353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41" name="Group 57"/>
              <p:cNvGrpSpPr/>
              <p:nvPr/>
            </p:nvGrpSpPr>
            <p:grpSpPr>
              <a:xfrm>
                <a:off x="1176893" y="2829803"/>
                <a:ext cx="3067729" cy="2132848"/>
                <a:chOff x="870744" y="2469966"/>
                <a:chExt cx="2308235" cy="1604807"/>
              </a:xfrm>
            </p:grpSpPr>
            <p:sp>
              <p:nvSpPr>
                <p:cNvPr id="66" name="Freeform: Shape 58"/>
                <p:cNvSpPr/>
                <p:nvPr/>
              </p:nvSpPr>
              <p:spPr bwMode="auto">
                <a:xfrm>
                  <a:off x="870744" y="3018378"/>
                  <a:ext cx="1154113" cy="1056395"/>
                </a:xfrm>
                <a:custGeom>
                  <a:avLst/>
                  <a:gdLst/>
                  <a:ahLst/>
                  <a:cxnLst>
                    <a:cxn ang="0">
                      <a:pos x="95" y="0"/>
                    </a:cxn>
                    <a:cxn ang="0">
                      <a:pos x="0" y="201"/>
                    </a:cxn>
                    <a:cxn ang="0">
                      <a:pos x="727" y="542"/>
                    </a:cxn>
                    <a:cxn ang="0">
                      <a:pos x="727" y="297"/>
                    </a:cxn>
                    <a:cxn ang="0">
                      <a:pos x="95" y="0"/>
                    </a:cxn>
                  </a:cxnLst>
                  <a:rect l="0" t="0" r="r" b="b"/>
                  <a:pathLst>
                    <a:path w="727" h="542">
                      <a:moveTo>
                        <a:pt x="95" y="0"/>
                      </a:moveTo>
                      <a:lnTo>
                        <a:pt x="0" y="201"/>
                      </a:lnTo>
                      <a:lnTo>
                        <a:pt x="727" y="542"/>
                      </a:lnTo>
                      <a:lnTo>
                        <a:pt x="727" y="297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67" name="Freeform: Shape 59"/>
                <p:cNvSpPr/>
                <p:nvPr/>
              </p:nvSpPr>
              <p:spPr bwMode="auto">
                <a:xfrm>
                  <a:off x="1021557" y="2469966"/>
                  <a:ext cx="2008188" cy="1130460"/>
                </a:xfrm>
                <a:custGeom>
                  <a:avLst/>
                  <a:gdLst/>
                  <a:ahLst/>
                  <a:cxnLst>
                    <a:cxn ang="0">
                      <a:pos x="636" y="580"/>
                    </a:cxn>
                    <a:cxn ang="0">
                      <a:pos x="0" y="283"/>
                    </a:cxn>
                    <a:cxn ang="0">
                      <a:pos x="632" y="0"/>
                    </a:cxn>
                    <a:cxn ang="0">
                      <a:pos x="1268" y="283"/>
                    </a:cxn>
                    <a:cxn ang="0">
                      <a:pos x="636" y="580"/>
                    </a:cxn>
                  </a:cxnLst>
                  <a:rect l="0" t="0" r="r" b="b"/>
                  <a:pathLst>
                    <a:path w="1268" h="580">
                      <a:moveTo>
                        <a:pt x="636" y="580"/>
                      </a:moveTo>
                      <a:lnTo>
                        <a:pt x="0" y="283"/>
                      </a:lnTo>
                      <a:lnTo>
                        <a:pt x="632" y="0"/>
                      </a:lnTo>
                      <a:lnTo>
                        <a:pt x="1268" y="283"/>
                      </a:lnTo>
                      <a:lnTo>
                        <a:pt x="636" y="580"/>
                      </a:ln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68" name="Freeform: Shape 60"/>
                <p:cNvSpPr/>
                <p:nvPr/>
              </p:nvSpPr>
              <p:spPr bwMode="auto">
                <a:xfrm flipH="1">
                  <a:off x="2024866" y="3018378"/>
                  <a:ext cx="1154113" cy="1056395"/>
                </a:xfrm>
                <a:custGeom>
                  <a:avLst/>
                  <a:gdLst/>
                  <a:ahLst/>
                  <a:cxnLst>
                    <a:cxn ang="0">
                      <a:pos x="95" y="0"/>
                    </a:cxn>
                    <a:cxn ang="0">
                      <a:pos x="0" y="201"/>
                    </a:cxn>
                    <a:cxn ang="0">
                      <a:pos x="727" y="542"/>
                    </a:cxn>
                    <a:cxn ang="0">
                      <a:pos x="727" y="297"/>
                    </a:cxn>
                    <a:cxn ang="0">
                      <a:pos x="95" y="0"/>
                    </a:cxn>
                  </a:cxnLst>
                  <a:rect l="0" t="0" r="r" b="b"/>
                  <a:pathLst>
                    <a:path w="727" h="542">
                      <a:moveTo>
                        <a:pt x="95" y="0"/>
                      </a:moveTo>
                      <a:lnTo>
                        <a:pt x="0" y="201"/>
                      </a:lnTo>
                      <a:lnTo>
                        <a:pt x="727" y="542"/>
                      </a:lnTo>
                      <a:lnTo>
                        <a:pt x="727" y="297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42" name="Group 61"/>
              <p:cNvGrpSpPr/>
              <p:nvPr/>
            </p:nvGrpSpPr>
            <p:grpSpPr>
              <a:xfrm>
                <a:off x="1442734" y="2351544"/>
                <a:ext cx="2534996" cy="1852124"/>
                <a:chOff x="1070769" y="2110112"/>
                <a:chExt cx="1907393" cy="1393583"/>
              </a:xfrm>
            </p:grpSpPr>
            <p:sp>
              <p:nvSpPr>
                <p:cNvPr id="63" name="Freeform: Shape 62"/>
                <p:cNvSpPr/>
                <p:nvPr/>
              </p:nvSpPr>
              <p:spPr bwMode="auto">
                <a:xfrm>
                  <a:off x="1070769" y="2560346"/>
                  <a:ext cx="954088" cy="943349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0" y="201"/>
                    </a:cxn>
                    <a:cxn ang="0">
                      <a:pos x="601" y="484"/>
                    </a:cxn>
                    <a:cxn ang="0">
                      <a:pos x="601" y="240"/>
                    </a:cxn>
                    <a:cxn ang="0">
                      <a:pos x="91" y="0"/>
                    </a:cxn>
                  </a:cxnLst>
                  <a:rect l="0" t="0" r="r" b="b"/>
                  <a:pathLst>
                    <a:path w="601" h="484">
                      <a:moveTo>
                        <a:pt x="91" y="0"/>
                      </a:moveTo>
                      <a:lnTo>
                        <a:pt x="0" y="201"/>
                      </a:lnTo>
                      <a:lnTo>
                        <a:pt x="601" y="484"/>
                      </a:lnTo>
                      <a:lnTo>
                        <a:pt x="601" y="240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64" name="Freeform: Shape 63"/>
                <p:cNvSpPr/>
                <p:nvPr/>
              </p:nvSpPr>
              <p:spPr bwMode="auto">
                <a:xfrm>
                  <a:off x="1214438" y="2110112"/>
                  <a:ext cx="1621631" cy="918012"/>
                </a:xfrm>
                <a:custGeom>
                  <a:avLst/>
                  <a:gdLst/>
                  <a:ahLst/>
                  <a:cxnLst>
                    <a:cxn ang="0">
                      <a:pos x="514" y="471"/>
                    </a:cxn>
                    <a:cxn ang="0">
                      <a:pos x="0" y="231"/>
                    </a:cxn>
                    <a:cxn ang="0">
                      <a:pos x="510" y="0"/>
                    </a:cxn>
                    <a:cxn ang="0">
                      <a:pos x="1024" y="231"/>
                    </a:cxn>
                    <a:cxn ang="0">
                      <a:pos x="514" y="471"/>
                    </a:cxn>
                  </a:cxnLst>
                  <a:rect l="0" t="0" r="r" b="b"/>
                  <a:pathLst>
                    <a:path w="1024" h="471">
                      <a:moveTo>
                        <a:pt x="514" y="471"/>
                      </a:moveTo>
                      <a:lnTo>
                        <a:pt x="0" y="231"/>
                      </a:lnTo>
                      <a:lnTo>
                        <a:pt x="510" y="0"/>
                      </a:lnTo>
                      <a:lnTo>
                        <a:pt x="1024" y="231"/>
                      </a:lnTo>
                      <a:lnTo>
                        <a:pt x="514" y="471"/>
                      </a:ln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65" name="Freeform: Shape 64"/>
                <p:cNvSpPr/>
                <p:nvPr/>
              </p:nvSpPr>
              <p:spPr bwMode="auto">
                <a:xfrm flipH="1">
                  <a:off x="2024074" y="2560346"/>
                  <a:ext cx="954088" cy="943349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0" y="201"/>
                    </a:cxn>
                    <a:cxn ang="0">
                      <a:pos x="601" y="484"/>
                    </a:cxn>
                    <a:cxn ang="0">
                      <a:pos x="601" y="240"/>
                    </a:cxn>
                    <a:cxn ang="0">
                      <a:pos x="91" y="0"/>
                    </a:cxn>
                  </a:cxnLst>
                  <a:rect l="0" t="0" r="r" b="b"/>
                  <a:pathLst>
                    <a:path w="601" h="484">
                      <a:moveTo>
                        <a:pt x="91" y="0"/>
                      </a:moveTo>
                      <a:lnTo>
                        <a:pt x="0" y="201"/>
                      </a:lnTo>
                      <a:lnTo>
                        <a:pt x="601" y="484"/>
                      </a:lnTo>
                      <a:lnTo>
                        <a:pt x="601" y="240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43" name="Group 65"/>
              <p:cNvGrpSpPr/>
              <p:nvPr/>
            </p:nvGrpSpPr>
            <p:grpSpPr>
              <a:xfrm>
                <a:off x="1692752" y="1865845"/>
                <a:ext cx="2041270" cy="1560060"/>
                <a:chOff x="1258888" y="1744661"/>
                <a:chExt cx="1535901" cy="1173828"/>
              </a:xfrm>
            </p:grpSpPr>
            <p:sp>
              <p:nvSpPr>
                <p:cNvPr id="59" name="Freeform: Shape 66"/>
                <p:cNvSpPr/>
                <p:nvPr/>
              </p:nvSpPr>
              <p:spPr bwMode="auto">
                <a:xfrm>
                  <a:off x="1410488" y="1744661"/>
                  <a:ext cx="1232700" cy="705563"/>
                </a:xfrm>
                <a:custGeom>
                  <a:avLst/>
                  <a:gdLst/>
                  <a:ahLst/>
                  <a:cxnLst>
                    <a:cxn ang="0">
                      <a:pos x="392" y="362"/>
                    </a:cxn>
                    <a:cxn ang="0">
                      <a:pos x="0" y="179"/>
                    </a:cxn>
                    <a:cxn ang="0">
                      <a:pos x="388" y="0"/>
                    </a:cxn>
                    <a:cxn ang="0">
                      <a:pos x="784" y="179"/>
                    </a:cxn>
                    <a:cxn ang="0">
                      <a:pos x="392" y="362"/>
                    </a:cxn>
                  </a:cxnLst>
                  <a:rect l="0" t="0" r="r" b="b"/>
                  <a:pathLst>
                    <a:path w="784" h="362">
                      <a:moveTo>
                        <a:pt x="392" y="362"/>
                      </a:moveTo>
                      <a:lnTo>
                        <a:pt x="0" y="179"/>
                      </a:lnTo>
                      <a:lnTo>
                        <a:pt x="388" y="0"/>
                      </a:lnTo>
                      <a:lnTo>
                        <a:pt x="784" y="179"/>
                      </a:lnTo>
                      <a:lnTo>
                        <a:pt x="392" y="362"/>
                      </a:ln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grpSp>
              <p:nvGrpSpPr>
                <p:cNvPr id="60" name="Group 67"/>
                <p:cNvGrpSpPr/>
                <p:nvPr/>
              </p:nvGrpSpPr>
              <p:grpSpPr>
                <a:xfrm>
                  <a:off x="1258888" y="2094032"/>
                  <a:ext cx="1535901" cy="824457"/>
                  <a:chOff x="1951831" y="2379266"/>
                  <a:chExt cx="1535901" cy="671513"/>
                </a:xfrm>
              </p:grpSpPr>
              <p:sp>
                <p:nvSpPr>
                  <p:cNvPr id="61" name="Freeform: Shape 68"/>
                  <p:cNvSpPr/>
                  <p:nvPr/>
                </p:nvSpPr>
                <p:spPr bwMode="auto">
                  <a:xfrm>
                    <a:off x="1951831" y="2379266"/>
                    <a:ext cx="768350" cy="671513"/>
                  </a:xfrm>
                  <a:custGeom>
                    <a:avLst/>
                    <a:gdLst/>
                    <a:ahLst/>
                    <a:cxnLst>
                      <a:cxn ang="0">
                        <a:pos x="96" y="0"/>
                      </a:cxn>
                      <a:cxn ang="0">
                        <a:pos x="0" y="201"/>
                      </a:cxn>
                      <a:cxn ang="0">
                        <a:pos x="484" y="423"/>
                      </a:cxn>
                      <a:cxn ang="0">
                        <a:pos x="484" y="179"/>
                      </a:cxn>
                      <a:cxn ang="0">
                        <a:pos x="96" y="0"/>
                      </a:cxn>
                    </a:cxnLst>
                    <a:rect l="0" t="0" r="r" b="b"/>
                    <a:pathLst>
                      <a:path w="484" h="423">
                        <a:moveTo>
                          <a:pt x="96" y="0"/>
                        </a:moveTo>
                        <a:lnTo>
                          <a:pt x="0" y="201"/>
                        </a:lnTo>
                        <a:lnTo>
                          <a:pt x="484" y="423"/>
                        </a:lnTo>
                        <a:lnTo>
                          <a:pt x="484" y="179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anchor="ctr"/>
                  <a:p>
                    <a:pPr algn="ctr"/>
                    <a:endParaRPr dirty="0">
                      <a:latin typeface="微软雅黑" panose="020B0503020204020204" charset="-122"/>
                    </a:endParaRPr>
                  </a:p>
                </p:txBody>
              </p:sp>
              <p:sp>
                <p:nvSpPr>
                  <p:cNvPr id="62" name="Freeform: Shape 69"/>
                  <p:cNvSpPr/>
                  <p:nvPr/>
                </p:nvSpPr>
                <p:spPr bwMode="auto">
                  <a:xfrm flipH="1">
                    <a:off x="2719382" y="2379266"/>
                    <a:ext cx="768350" cy="671513"/>
                  </a:xfrm>
                  <a:custGeom>
                    <a:avLst/>
                    <a:gdLst/>
                    <a:ahLst/>
                    <a:cxnLst>
                      <a:cxn ang="0">
                        <a:pos x="96" y="0"/>
                      </a:cxn>
                      <a:cxn ang="0">
                        <a:pos x="0" y="201"/>
                      </a:cxn>
                      <a:cxn ang="0">
                        <a:pos x="484" y="423"/>
                      </a:cxn>
                      <a:cxn ang="0">
                        <a:pos x="484" y="179"/>
                      </a:cxn>
                      <a:cxn ang="0">
                        <a:pos x="96" y="0"/>
                      </a:cxn>
                    </a:cxnLst>
                    <a:rect l="0" t="0" r="r" b="b"/>
                    <a:pathLst>
                      <a:path w="484" h="423">
                        <a:moveTo>
                          <a:pt x="96" y="0"/>
                        </a:moveTo>
                        <a:lnTo>
                          <a:pt x="0" y="201"/>
                        </a:lnTo>
                        <a:lnTo>
                          <a:pt x="484" y="423"/>
                        </a:lnTo>
                        <a:lnTo>
                          <a:pt x="484" y="179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>
                    <a:noFill/>
                    <a:round/>
                  </a:ln>
                </p:spPr>
                <p:txBody>
                  <a:bodyPr anchor="ctr"/>
                  <a:p>
                    <a:pPr algn="ctr"/>
                    <a:endParaRPr dirty="0">
                      <a:latin typeface="微软雅黑" panose="020B0503020204020204" charset="-122"/>
                    </a:endParaRPr>
                  </a:p>
                </p:txBody>
              </p:sp>
            </p:grpSp>
          </p:grpSp>
          <p:grpSp>
            <p:nvGrpSpPr>
              <p:cNvPr id="44" name="Group 90"/>
              <p:cNvGrpSpPr/>
              <p:nvPr/>
            </p:nvGrpSpPr>
            <p:grpSpPr>
              <a:xfrm>
                <a:off x="1940659" y="1400871"/>
                <a:ext cx="1523313" cy="1266700"/>
                <a:chOff x="1445420" y="1394803"/>
                <a:chExt cx="1146178" cy="953096"/>
              </a:xfrm>
            </p:grpSpPr>
            <p:sp>
              <p:nvSpPr>
                <p:cNvPr id="55" name="Freeform: Shape 91"/>
                <p:cNvSpPr/>
                <p:nvPr/>
              </p:nvSpPr>
              <p:spPr bwMode="auto">
                <a:xfrm>
                  <a:off x="1596236" y="1394803"/>
                  <a:ext cx="844546" cy="475573"/>
                </a:xfrm>
                <a:custGeom>
                  <a:avLst/>
                  <a:gdLst/>
                  <a:ahLst/>
                  <a:cxnLst>
                    <a:cxn ang="0">
                      <a:pos x="270" y="244"/>
                    </a:cxn>
                    <a:cxn ang="0">
                      <a:pos x="0" y="122"/>
                    </a:cxn>
                    <a:cxn ang="0">
                      <a:pos x="266" y="0"/>
                    </a:cxn>
                    <a:cxn ang="0">
                      <a:pos x="536" y="122"/>
                    </a:cxn>
                    <a:cxn ang="0">
                      <a:pos x="270" y="244"/>
                    </a:cxn>
                  </a:cxnLst>
                  <a:rect l="0" t="0" r="r" b="b"/>
                  <a:pathLst>
                    <a:path w="536" h="244">
                      <a:moveTo>
                        <a:pt x="270" y="244"/>
                      </a:moveTo>
                      <a:lnTo>
                        <a:pt x="0" y="122"/>
                      </a:lnTo>
                      <a:lnTo>
                        <a:pt x="266" y="0"/>
                      </a:lnTo>
                      <a:lnTo>
                        <a:pt x="536" y="122"/>
                      </a:lnTo>
                      <a:lnTo>
                        <a:pt x="270" y="244"/>
                      </a:ln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grpSp>
              <p:nvGrpSpPr>
                <p:cNvPr id="56" name="Group 92"/>
                <p:cNvGrpSpPr/>
                <p:nvPr/>
              </p:nvGrpSpPr>
              <p:grpSpPr>
                <a:xfrm>
                  <a:off x="1445420" y="1632590"/>
                  <a:ext cx="1146178" cy="715309"/>
                  <a:chOff x="2138363" y="2003425"/>
                  <a:chExt cx="1146178" cy="582613"/>
                </a:xfrm>
                <a:solidFill>
                  <a:schemeClr val="accent4">
                    <a:lumMod val="50000"/>
                  </a:schemeClr>
                </a:solidFill>
              </p:grpSpPr>
              <p:sp>
                <p:nvSpPr>
                  <p:cNvPr id="57" name="Freeform: Shape 93"/>
                  <p:cNvSpPr/>
                  <p:nvPr/>
                </p:nvSpPr>
                <p:spPr bwMode="auto">
                  <a:xfrm>
                    <a:off x="2138363" y="2003425"/>
                    <a:ext cx="574675" cy="582613"/>
                  </a:xfrm>
                  <a:custGeom>
                    <a:avLst/>
                    <a:gdLst/>
                    <a:ahLst/>
                    <a:cxnLst>
                      <a:cxn ang="0">
                        <a:pos x="96" y="0"/>
                      </a:cxn>
                      <a:cxn ang="0">
                        <a:pos x="0" y="201"/>
                      </a:cxn>
                      <a:cxn ang="0">
                        <a:pos x="362" y="367"/>
                      </a:cxn>
                      <a:cxn ang="0">
                        <a:pos x="362" y="122"/>
                      </a:cxn>
                      <a:cxn ang="0">
                        <a:pos x="96" y="0"/>
                      </a:cxn>
                    </a:cxnLst>
                    <a:rect l="0" t="0" r="r" b="b"/>
                    <a:pathLst>
                      <a:path w="362" h="367">
                        <a:moveTo>
                          <a:pt x="96" y="0"/>
                        </a:moveTo>
                        <a:lnTo>
                          <a:pt x="0" y="201"/>
                        </a:lnTo>
                        <a:lnTo>
                          <a:pt x="362" y="367"/>
                        </a:lnTo>
                        <a:lnTo>
                          <a:pt x="362" y="122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anchor="ctr"/>
                  <a:p>
                    <a:pPr algn="ctr"/>
                    <a:endParaRPr dirty="0">
                      <a:latin typeface="微软雅黑" panose="020B0503020204020204" charset="-122"/>
                    </a:endParaRPr>
                  </a:p>
                </p:txBody>
              </p:sp>
              <p:sp>
                <p:nvSpPr>
                  <p:cNvPr id="58" name="Freeform: Shape 94"/>
                  <p:cNvSpPr/>
                  <p:nvPr/>
                </p:nvSpPr>
                <p:spPr bwMode="auto">
                  <a:xfrm flipH="1">
                    <a:off x="2709866" y="2003425"/>
                    <a:ext cx="574675" cy="582613"/>
                  </a:xfrm>
                  <a:custGeom>
                    <a:avLst/>
                    <a:gdLst/>
                    <a:ahLst/>
                    <a:cxnLst>
                      <a:cxn ang="0">
                        <a:pos x="96" y="0"/>
                      </a:cxn>
                      <a:cxn ang="0">
                        <a:pos x="0" y="201"/>
                      </a:cxn>
                      <a:cxn ang="0">
                        <a:pos x="362" y="367"/>
                      </a:cxn>
                      <a:cxn ang="0">
                        <a:pos x="362" y="122"/>
                      </a:cxn>
                      <a:cxn ang="0">
                        <a:pos x="96" y="0"/>
                      </a:cxn>
                    </a:cxnLst>
                    <a:rect l="0" t="0" r="r" b="b"/>
                    <a:pathLst>
                      <a:path w="362" h="367">
                        <a:moveTo>
                          <a:pt x="96" y="0"/>
                        </a:moveTo>
                        <a:lnTo>
                          <a:pt x="0" y="201"/>
                        </a:lnTo>
                        <a:lnTo>
                          <a:pt x="362" y="367"/>
                        </a:lnTo>
                        <a:lnTo>
                          <a:pt x="362" y="122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>
                    <a:noFill/>
                    <a:round/>
                  </a:ln>
                </p:spPr>
                <p:txBody>
                  <a:bodyPr anchor="ctr"/>
                  <a:p>
                    <a:pPr algn="ctr"/>
                    <a:endParaRPr dirty="0">
                      <a:latin typeface="微软雅黑" panose="020B0503020204020204" charset="-122"/>
                    </a:endParaRPr>
                  </a:p>
                </p:txBody>
              </p:sp>
            </p:grpSp>
          </p:grpSp>
          <p:sp>
            <p:nvSpPr>
              <p:cNvPr id="45" name="Freeform: Shape 95"/>
              <p:cNvSpPr/>
              <p:nvPr/>
            </p:nvSpPr>
            <p:spPr bwMode="auto">
              <a:xfrm>
                <a:off x="2704001" y="3167514"/>
                <a:ext cx="3382085" cy="2567072"/>
              </a:xfrm>
              <a:custGeom>
                <a:avLst/>
                <a:gdLst/>
                <a:ahLst/>
                <a:cxnLst>
                  <a:cxn ang="0">
                    <a:pos x="1603" y="0"/>
                  </a:cxn>
                  <a:cxn ang="0">
                    <a:pos x="1603" y="0"/>
                  </a:cxn>
                  <a:cxn ang="0">
                    <a:pos x="1603" y="0"/>
                  </a:cxn>
                  <a:cxn ang="0">
                    <a:pos x="758" y="393"/>
                  </a:cxn>
                  <a:cxn ang="0">
                    <a:pos x="758" y="393"/>
                  </a:cxn>
                  <a:cxn ang="0">
                    <a:pos x="4" y="746"/>
                  </a:cxn>
                  <a:cxn ang="0">
                    <a:pos x="0" y="746"/>
                  </a:cxn>
                  <a:cxn ang="0">
                    <a:pos x="0" y="991"/>
                  </a:cxn>
                  <a:cxn ang="0">
                    <a:pos x="4" y="991"/>
                  </a:cxn>
                  <a:cxn ang="0">
                    <a:pos x="4" y="991"/>
                  </a:cxn>
                  <a:cxn ang="0">
                    <a:pos x="4" y="991"/>
                  </a:cxn>
                  <a:cxn ang="0">
                    <a:pos x="849" y="594"/>
                  </a:cxn>
                  <a:cxn ang="0">
                    <a:pos x="849" y="594"/>
                  </a:cxn>
                  <a:cxn ang="0">
                    <a:pos x="1603" y="244"/>
                  </a:cxn>
                  <a:cxn ang="0">
                    <a:pos x="1603" y="244"/>
                  </a:cxn>
                  <a:cxn ang="0">
                    <a:pos x="1603" y="0"/>
                  </a:cxn>
                  <a:cxn ang="0">
                    <a:pos x="1603" y="0"/>
                  </a:cxn>
                </a:cxnLst>
                <a:rect l="0" t="0" r="r" b="b"/>
                <a:pathLst>
                  <a:path w="1603" h="991">
                    <a:moveTo>
                      <a:pt x="1603" y="0"/>
                    </a:moveTo>
                    <a:lnTo>
                      <a:pt x="1603" y="0"/>
                    </a:lnTo>
                    <a:lnTo>
                      <a:pt x="1603" y="0"/>
                    </a:lnTo>
                    <a:lnTo>
                      <a:pt x="758" y="393"/>
                    </a:lnTo>
                    <a:lnTo>
                      <a:pt x="758" y="393"/>
                    </a:lnTo>
                    <a:lnTo>
                      <a:pt x="4" y="746"/>
                    </a:lnTo>
                    <a:lnTo>
                      <a:pt x="0" y="746"/>
                    </a:lnTo>
                    <a:lnTo>
                      <a:pt x="0" y="991"/>
                    </a:lnTo>
                    <a:lnTo>
                      <a:pt x="4" y="991"/>
                    </a:lnTo>
                    <a:lnTo>
                      <a:pt x="4" y="991"/>
                    </a:lnTo>
                    <a:lnTo>
                      <a:pt x="4" y="991"/>
                    </a:lnTo>
                    <a:lnTo>
                      <a:pt x="849" y="594"/>
                    </a:lnTo>
                    <a:lnTo>
                      <a:pt x="849" y="594"/>
                    </a:lnTo>
                    <a:lnTo>
                      <a:pt x="1603" y="244"/>
                    </a:lnTo>
                    <a:lnTo>
                      <a:pt x="1603" y="244"/>
                    </a:lnTo>
                    <a:lnTo>
                      <a:pt x="1603" y="0"/>
                    </a:lnTo>
                    <a:lnTo>
                      <a:pt x="160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46" name="Freeform: Shape 96"/>
              <p:cNvSpPr/>
              <p:nvPr/>
            </p:nvSpPr>
            <p:spPr bwMode="auto">
              <a:xfrm>
                <a:off x="2704001" y="2677932"/>
                <a:ext cx="2875722" cy="2284720"/>
              </a:xfrm>
              <a:custGeom>
                <a:avLst/>
                <a:gdLst/>
                <a:ahLst/>
                <a:cxnLst>
                  <a:cxn ang="0">
                    <a:pos x="1363" y="0"/>
                  </a:cxn>
                  <a:cxn ang="0">
                    <a:pos x="1363" y="0"/>
                  </a:cxn>
                  <a:cxn ang="0">
                    <a:pos x="1363" y="0"/>
                  </a:cxn>
                  <a:cxn ang="0">
                    <a:pos x="1363" y="0"/>
                  </a:cxn>
                  <a:cxn ang="0">
                    <a:pos x="1363" y="0"/>
                  </a:cxn>
                  <a:cxn ang="0">
                    <a:pos x="636" y="340"/>
                  </a:cxn>
                  <a:cxn ang="0">
                    <a:pos x="636" y="340"/>
                  </a:cxn>
                  <a:cxn ang="0">
                    <a:pos x="4" y="637"/>
                  </a:cxn>
                  <a:cxn ang="0">
                    <a:pos x="0" y="637"/>
                  </a:cxn>
                  <a:cxn ang="0">
                    <a:pos x="0" y="882"/>
                  </a:cxn>
                  <a:cxn ang="0">
                    <a:pos x="4" y="882"/>
                  </a:cxn>
                  <a:cxn ang="0">
                    <a:pos x="4" y="882"/>
                  </a:cxn>
                  <a:cxn ang="0">
                    <a:pos x="4" y="882"/>
                  </a:cxn>
                  <a:cxn ang="0">
                    <a:pos x="4" y="882"/>
                  </a:cxn>
                  <a:cxn ang="0">
                    <a:pos x="4" y="882"/>
                  </a:cxn>
                  <a:cxn ang="0">
                    <a:pos x="727" y="541"/>
                  </a:cxn>
                  <a:cxn ang="0">
                    <a:pos x="727" y="541"/>
                  </a:cxn>
                  <a:cxn ang="0">
                    <a:pos x="1363" y="245"/>
                  </a:cxn>
                  <a:cxn ang="0">
                    <a:pos x="1363" y="245"/>
                  </a:cxn>
                  <a:cxn ang="0">
                    <a:pos x="1363" y="0"/>
                  </a:cxn>
                  <a:cxn ang="0">
                    <a:pos x="1363" y="0"/>
                  </a:cxn>
                </a:cxnLst>
                <a:rect l="0" t="0" r="r" b="b"/>
                <a:pathLst>
                  <a:path w="1363" h="882">
                    <a:moveTo>
                      <a:pt x="1363" y="0"/>
                    </a:moveTo>
                    <a:lnTo>
                      <a:pt x="1363" y="0"/>
                    </a:lnTo>
                    <a:lnTo>
                      <a:pt x="1363" y="0"/>
                    </a:lnTo>
                    <a:lnTo>
                      <a:pt x="1363" y="0"/>
                    </a:lnTo>
                    <a:lnTo>
                      <a:pt x="1363" y="0"/>
                    </a:lnTo>
                    <a:lnTo>
                      <a:pt x="636" y="340"/>
                    </a:lnTo>
                    <a:lnTo>
                      <a:pt x="636" y="340"/>
                    </a:lnTo>
                    <a:lnTo>
                      <a:pt x="4" y="637"/>
                    </a:lnTo>
                    <a:lnTo>
                      <a:pt x="0" y="637"/>
                    </a:lnTo>
                    <a:lnTo>
                      <a:pt x="0" y="882"/>
                    </a:lnTo>
                    <a:lnTo>
                      <a:pt x="4" y="882"/>
                    </a:lnTo>
                    <a:lnTo>
                      <a:pt x="4" y="882"/>
                    </a:lnTo>
                    <a:lnTo>
                      <a:pt x="4" y="882"/>
                    </a:lnTo>
                    <a:lnTo>
                      <a:pt x="4" y="882"/>
                    </a:lnTo>
                    <a:lnTo>
                      <a:pt x="4" y="882"/>
                    </a:lnTo>
                    <a:lnTo>
                      <a:pt x="727" y="541"/>
                    </a:lnTo>
                    <a:lnTo>
                      <a:pt x="727" y="541"/>
                    </a:lnTo>
                    <a:lnTo>
                      <a:pt x="1363" y="245"/>
                    </a:lnTo>
                    <a:lnTo>
                      <a:pt x="1363" y="245"/>
                    </a:lnTo>
                    <a:lnTo>
                      <a:pt x="1363" y="0"/>
                    </a:lnTo>
                    <a:lnTo>
                      <a:pt x="13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47" name="Freeform: Shape 97"/>
              <p:cNvSpPr/>
              <p:nvPr/>
            </p:nvSpPr>
            <p:spPr bwMode="auto">
              <a:xfrm>
                <a:off x="2704001" y="2227205"/>
                <a:ext cx="2360919" cy="1976464"/>
              </a:xfrm>
              <a:custGeom>
                <a:avLst/>
                <a:gdLst/>
                <a:ahLst/>
                <a:cxnLst>
                  <a:cxn ang="0">
                    <a:pos x="1119" y="0"/>
                  </a:cxn>
                  <a:cxn ang="0">
                    <a:pos x="1119" y="0"/>
                  </a:cxn>
                  <a:cxn ang="0">
                    <a:pos x="1119" y="0"/>
                  </a:cxn>
                  <a:cxn ang="0">
                    <a:pos x="514" y="279"/>
                  </a:cxn>
                  <a:cxn ang="0">
                    <a:pos x="514" y="279"/>
                  </a:cxn>
                  <a:cxn ang="0">
                    <a:pos x="4" y="519"/>
                  </a:cxn>
                  <a:cxn ang="0">
                    <a:pos x="0" y="519"/>
                  </a:cxn>
                  <a:cxn ang="0">
                    <a:pos x="0" y="763"/>
                  </a:cxn>
                  <a:cxn ang="0">
                    <a:pos x="4" y="763"/>
                  </a:cxn>
                  <a:cxn ang="0">
                    <a:pos x="4" y="763"/>
                  </a:cxn>
                  <a:cxn ang="0">
                    <a:pos x="4" y="763"/>
                  </a:cxn>
                  <a:cxn ang="0">
                    <a:pos x="605" y="480"/>
                  </a:cxn>
                  <a:cxn ang="0">
                    <a:pos x="605" y="480"/>
                  </a:cxn>
                  <a:cxn ang="0">
                    <a:pos x="1119" y="244"/>
                  </a:cxn>
                  <a:cxn ang="0">
                    <a:pos x="1119" y="244"/>
                  </a:cxn>
                  <a:cxn ang="0">
                    <a:pos x="1119" y="0"/>
                  </a:cxn>
                  <a:cxn ang="0">
                    <a:pos x="1119" y="0"/>
                  </a:cxn>
                </a:cxnLst>
                <a:rect l="0" t="0" r="r" b="b"/>
                <a:pathLst>
                  <a:path w="1119" h="763">
                    <a:moveTo>
                      <a:pt x="1119" y="0"/>
                    </a:moveTo>
                    <a:lnTo>
                      <a:pt x="1119" y="0"/>
                    </a:lnTo>
                    <a:lnTo>
                      <a:pt x="1119" y="0"/>
                    </a:lnTo>
                    <a:lnTo>
                      <a:pt x="514" y="279"/>
                    </a:lnTo>
                    <a:lnTo>
                      <a:pt x="514" y="279"/>
                    </a:lnTo>
                    <a:lnTo>
                      <a:pt x="4" y="519"/>
                    </a:lnTo>
                    <a:lnTo>
                      <a:pt x="0" y="519"/>
                    </a:lnTo>
                    <a:lnTo>
                      <a:pt x="0" y="763"/>
                    </a:lnTo>
                    <a:lnTo>
                      <a:pt x="4" y="763"/>
                    </a:lnTo>
                    <a:lnTo>
                      <a:pt x="4" y="763"/>
                    </a:lnTo>
                    <a:lnTo>
                      <a:pt x="4" y="763"/>
                    </a:lnTo>
                    <a:lnTo>
                      <a:pt x="605" y="480"/>
                    </a:lnTo>
                    <a:lnTo>
                      <a:pt x="605" y="480"/>
                    </a:lnTo>
                    <a:lnTo>
                      <a:pt x="1119" y="244"/>
                    </a:lnTo>
                    <a:lnTo>
                      <a:pt x="1119" y="244"/>
                    </a:lnTo>
                    <a:lnTo>
                      <a:pt x="1119" y="0"/>
                    </a:lnTo>
                    <a:lnTo>
                      <a:pt x="111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48" name="Freeform: Shape 98"/>
              <p:cNvSpPr/>
              <p:nvPr/>
            </p:nvSpPr>
            <p:spPr bwMode="auto">
              <a:xfrm>
                <a:off x="2704001" y="1740213"/>
                <a:ext cx="1856665" cy="1696703"/>
              </a:xfrm>
              <a:custGeom>
                <a:avLst/>
                <a:gdLst/>
                <a:ahLst/>
                <a:cxnLst>
                  <a:cxn ang="0">
                    <a:pos x="880" y="0"/>
                  </a:cxn>
                  <a:cxn ang="0">
                    <a:pos x="880" y="0"/>
                  </a:cxn>
                  <a:cxn ang="0">
                    <a:pos x="880" y="0"/>
                  </a:cxn>
                  <a:cxn ang="0">
                    <a:pos x="396" y="227"/>
                  </a:cxn>
                  <a:cxn ang="0">
                    <a:pos x="396" y="227"/>
                  </a:cxn>
                  <a:cxn ang="0">
                    <a:pos x="4" y="410"/>
                  </a:cxn>
                  <a:cxn ang="0">
                    <a:pos x="0" y="406"/>
                  </a:cxn>
                  <a:cxn ang="0">
                    <a:pos x="0" y="650"/>
                  </a:cxn>
                  <a:cxn ang="0">
                    <a:pos x="4" y="655"/>
                  </a:cxn>
                  <a:cxn ang="0">
                    <a:pos x="4" y="655"/>
                  </a:cxn>
                  <a:cxn ang="0">
                    <a:pos x="4" y="655"/>
                  </a:cxn>
                  <a:cxn ang="0">
                    <a:pos x="488" y="428"/>
                  </a:cxn>
                  <a:cxn ang="0">
                    <a:pos x="488" y="428"/>
                  </a:cxn>
                  <a:cxn ang="0">
                    <a:pos x="880" y="244"/>
                  </a:cxn>
                  <a:cxn ang="0">
                    <a:pos x="880" y="244"/>
                  </a:cxn>
                  <a:cxn ang="0">
                    <a:pos x="880" y="0"/>
                  </a:cxn>
                  <a:cxn ang="0">
                    <a:pos x="880" y="0"/>
                  </a:cxn>
                </a:cxnLst>
                <a:rect l="0" t="0" r="r" b="b"/>
                <a:pathLst>
                  <a:path w="880" h="655">
                    <a:moveTo>
                      <a:pt x="880" y="0"/>
                    </a:moveTo>
                    <a:lnTo>
                      <a:pt x="880" y="0"/>
                    </a:lnTo>
                    <a:lnTo>
                      <a:pt x="880" y="0"/>
                    </a:lnTo>
                    <a:lnTo>
                      <a:pt x="396" y="227"/>
                    </a:lnTo>
                    <a:lnTo>
                      <a:pt x="396" y="227"/>
                    </a:lnTo>
                    <a:lnTo>
                      <a:pt x="4" y="410"/>
                    </a:lnTo>
                    <a:lnTo>
                      <a:pt x="0" y="406"/>
                    </a:lnTo>
                    <a:lnTo>
                      <a:pt x="0" y="650"/>
                    </a:lnTo>
                    <a:lnTo>
                      <a:pt x="4" y="655"/>
                    </a:lnTo>
                    <a:lnTo>
                      <a:pt x="4" y="655"/>
                    </a:lnTo>
                    <a:lnTo>
                      <a:pt x="4" y="655"/>
                    </a:lnTo>
                    <a:lnTo>
                      <a:pt x="488" y="428"/>
                    </a:lnTo>
                    <a:lnTo>
                      <a:pt x="488" y="428"/>
                    </a:lnTo>
                    <a:lnTo>
                      <a:pt x="880" y="244"/>
                    </a:lnTo>
                    <a:lnTo>
                      <a:pt x="880" y="244"/>
                    </a:lnTo>
                    <a:lnTo>
                      <a:pt x="880" y="0"/>
                    </a:lnTo>
                    <a:lnTo>
                      <a:pt x="88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  <p:sp>
            <p:nvSpPr>
              <p:cNvPr id="49" name="Freeform: Shape 99"/>
              <p:cNvSpPr/>
              <p:nvPr/>
            </p:nvSpPr>
            <p:spPr bwMode="auto">
              <a:xfrm>
                <a:off x="2704001" y="1268761"/>
                <a:ext cx="1341862" cy="1391038"/>
              </a:xfrm>
              <a:custGeom>
                <a:avLst/>
                <a:gdLst/>
                <a:ahLst/>
                <a:cxnLst>
                  <a:cxn ang="0">
                    <a:pos x="636" y="0"/>
                  </a:cxn>
                  <a:cxn ang="0">
                    <a:pos x="636" y="0"/>
                  </a:cxn>
                  <a:cxn ang="0">
                    <a:pos x="636" y="0"/>
                  </a:cxn>
                  <a:cxn ang="0">
                    <a:pos x="636" y="0"/>
                  </a:cxn>
                  <a:cxn ang="0">
                    <a:pos x="636" y="0"/>
                  </a:cxn>
                  <a:cxn ang="0">
                    <a:pos x="270" y="170"/>
                  </a:cxn>
                  <a:cxn ang="0">
                    <a:pos x="270" y="170"/>
                  </a:cxn>
                  <a:cxn ang="0">
                    <a:pos x="4" y="292"/>
                  </a:cxn>
                  <a:cxn ang="0">
                    <a:pos x="0" y="292"/>
                  </a:cxn>
                  <a:cxn ang="0">
                    <a:pos x="0" y="537"/>
                  </a:cxn>
                  <a:cxn ang="0">
                    <a:pos x="4" y="537"/>
                  </a:cxn>
                  <a:cxn ang="0">
                    <a:pos x="4" y="537"/>
                  </a:cxn>
                  <a:cxn ang="0">
                    <a:pos x="4" y="537"/>
                  </a:cxn>
                  <a:cxn ang="0">
                    <a:pos x="4" y="537"/>
                  </a:cxn>
                  <a:cxn ang="0">
                    <a:pos x="4" y="537"/>
                  </a:cxn>
                  <a:cxn ang="0">
                    <a:pos x="366" y="371"/>
                  </a:cxn>
                  <a:cxn ang="0">
                    <a:pos x="366" y="367"/>
                  </a:cxn>
                  <a:cxn ang="0">
                    <a:pos x="636" y="244"/>
                  </a:cxn>
                  <a:cxn ang="0">
                    <a:pos x="636" y="244"/>
                  </a:cxn>
                  <a:cxn ang="0">
                    <a:pos x="636" y="0"/>
                  </a:cxn>
                  <a:cxn ang="0">
                    <a:pos x="636" y="0"/>
                  </a:cxn>
                </a:cxnLst>
                <a:rect l="0" t="0" r="r" b="b"/>
                <a:pathLst>
                  <a:path w="636" h="537">
                    <a:moveTo>
                      <a:pt x="636" y="0"/>
                    </a:moveTo>
                    <a:lnTo>
                      <a:pt x="636" y="0"/>
                    </a:lnTo>
                    <a:lnTo>
                      <a:pt x="636" y="0"/>
                    </a:lnTo>
                    <a:lnTo>
                      <a:pt x="636" y="0"/>
                    </a:lnTo>
                    <a:lnTo>
                      <a:pt x="636" y="0"/>
                    </a:lnTo>
                    <a:lnTo>
                      <a:pt x="270" y="170"/>
                    </a:lnTo>
                    <a:lnTo>
                      <a:pt x="270" y="170"/>
                    </a:lnTo>
                    <a:lnTo>
                      <a:pt x="4" y="292"/>
                    </a:lnTo>
                    <a:lnTo>
                      <a:pt x="0" y="292"/>
                    </a:lnTo>
                    <a:lnTo>
                      <a:pt x="0" y="537"/>
                    </a:lnTo>
                    <a:lnTo>
                      <a:pt x="4" y="537"/>
                    </a:lnTo>
                    <a:lnTo>
                      <a:pt x="4" y="537"/>
                    </a:lnTo>
                    <a:lnTo>
                      <a:pt x="4" y="537"/>
                    </a:lnTo>
                    <a:lnTo>
                      <a:pt x="4" y="537"/>
                    </a:lnTo>
                    <a:lnTo>
                      <a:pt x="4" y="537"/>
                    </a:lnTo>
                    <a:lnTo>
                      <a:pt x="366" y="371"/>
                    </a:lnTo>
                    <a:lnTo>
                      <a:pt x="366" y="367"/>
                    </a:lnTo>
                    <a:lnTo>
                      <a:pt x="636" y="244"/>
                    </a:lnTo>
                    <a:lnTo>
                      <a:pt x="636" y="244"/>
                    </a:lnTo>
                    <a:lnTo>
                      <a:pt x="636" y="0"/>
                    </a:lnTo>
                    <a:lnTo>
                      <a:pt x="636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dirty="0">
                  <a:latin typeface="微软雅黑" panose="020B0503020204020204" charset="-122"/>
                </a:endParaRPr>
              </a:p>
            </p:txBody>
          </p:sp>
        </p:grpSp>
        <p:grpSp>
          <p:nvGrpSpPr>
            <p:cNvPr id="8" name="Group 3"/>
            <p:cNvGrpSpPr/>
            <p:nvPr/>
          </p:nvGrpSpPr>
          <p:grpSpPr>
            <a:xfrm>
              <a:off x="414101" y="1450540"/>
              <a:ext cx="4546332" cy="866140"/>
              <a:chOff x="6361720" y="1450540"/>
              <a:chExt cx="4546332" cy="866140"/>
            </a:xfrm>
          </p:grpSpPr>
          <p:grpSp>
            <p:nvGrpSpPr>
              <p:cNvPr id="34" name="Group 79"/>
              <p:cNvGrpSpPr/>
              <p:nvPr/>
            </p:nvGrpSpPr>
            <p:grpSpPr>
              <a:xfrm>
                <a:off x="10340441" y="1599803"/>
                <a:ext cx="567611" cy="567611"/>
                <a:chOff x="1497006" y="1126851"/>
                <a:chExt cx="544500" cy="544501"/>
              </a:xfrm>
            </p:grpSpPr>
            <p:sp>
              <p:nvSpPr>
                <p:cNvPr id="38" name="Oval 80"/>
                <p:cNvSpPr/>
                <p:nvPr/>
              </p:nvSpPr>
              <p:spPr>
                <a:xfrm>
                  <a:off x="1497006" y="1126851"/>
                  <a:ext cx="544500" cy="54450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39" name="Freeform: Shape 81"/>
                <p:cNvSpPr/>
                <p:nvPr/>
              </p:nvSpPr>
              <p:spPr bwMode="auto">
                <a:xfrm>
                  <a:off x="1641942" y="1211627"/>
                  <a:ext cx="254629" cy="374949"/>
                </a:xfrm>
                <a:custGeom>
                  <a:avLst/>
                  <a:gdLst/>
                  <a:ahLst/>
                  <a:cxnLst>
                    <a:cxn ang="0">
                      <a:pos x="37" y="29"/>
                    </a:cxn>
                    <a:cxn ang="0">
                      <a:pos x="31" y="41"/>
                    </a:cxn>
                    <a:cxn ang="0">
                      <a:pos x="33" y="44"/>
                    </a:cxn>
                    <a:cxn ang="0">
                      <a:pos x="32" y="47"/>
                    </a:cxn>
                    <a:cxn ang="0">
                      <a:pos x="33" y="49"/>
                    </a:cxn>
                    <a:cxn ang="0">
                      <a:pos x="31" y="53"/>
                    </a:cxn>
                    <a:cxn ang="0">
                      <a:pos x="31" y="54"/>
                    </a:cxn>
                    <a:cxn ang="0">
                      <a:pos x="27" y="58"/>
                    </a:cxn>
                    <a:cxn ang="0">
                      <a:pos x="21" y="62"/>
                    </a:cxn>
                    <a:cxn ang="0">
                      <a:pos x="15" y="58"/>
                    </a:cxn>
                    <a:cxn ang="0">
                      <a:pos x="11" y="54"/>
                    </a:cxn>
                    <a:cxn ang="0">
                      <a:pos x="11" y="53"/>
                    </a:cxn>
                    <a:cxn ang="0">
                      <a:pos x="9" y="49"/>
                    </a:cxn>
                    <a:cxn ang="0">
                      <a:pos x="10" y="47"/>
                    </a:cxn>
                    <a:cxn ang="0">
                      <a:pos x="9" y="44"/>
                    </a:cxn>
                    <a:cxn ang="0">
                      <a:pos x="11" y="41"/>
                    </a:cxn>
                    <a:cxn ang="0">
                      <a:pos x="5" y="29"/>
                    </a:cxn>
                    <a:cxn ang="0">
                      <a:pos x="0" y="18"/>
                    </a:cxn>
                    <a:cxn ang="0">
                      <a:pos x="21" y="0"/>
                    </a:cxn>
                    <a:cxn ang="0">
                      <a:pos x="42" y="18"/>
                    </a:cxn>
                    <a:cxn ang="0">
                      <a:pos x="37" y="29"/>
                    </a:cxn>
                    <a:cxn ang="0">
                      <a:pos x="21" y="6"/>
                    </a:cxn>
                    <a:cxn ang="0">
                      <a:pos x="6" y="18"/>
                    </a:cxn>
                    <a:cxn ang="0">
                      <a:pos x="8" y="26"/>
                    </a:cxn>
                    <a:cxn ang="0">
                      <a:pos x="11" y="28"/>
                    </a:cxn>
                    <a:cxn ang="0">
                      <a:pos x="16" y="40"/>
                    </a:cxn>
                    <a:cxn ang="0">
                      <a:pos x="26" y="40"/>
                    </a:cxn>
                    <a:cxn ang="0">
                      <a:pos x="31" y="28"/>
                    </a:cxn>
                    <a:cxn ang="0">
                      <a:pos x="34" y="26"/>
                    </a:cxn>
                    <a:cxn ang="0">
                      <a:pos x="36" y="18"/>
                    </a:cxn>
                    <a:cxn ang="0">
                      <a:pos x="21" y="6"/>
                    </a:cxn>
                    <a:cxn ang="0">
                      <a:pos x="29" y="20"/>
                    </a:cxn>
                    <a:cxn ang="0">
                      <a:pos x="27" y="18"/>
                    </a:cxn>
                    <a:cxn ang="0">
                      <a:pos x="21" y="15"/>
                    </a:cxn>
                    <a:cxn ang="0">
                      <a:pos x="20" y="13"/>
                    </a:cxn>
                    <a:cxn ang="0">
                      <a:pos x="21" y="12"/>
                    </a:cxn>
                    <a:cxn ang="0">
                      <a:pos x="30" y="18"/>
                    </a:cxn>
                    <a:cxn ang="0">
                      <a:pos x="29" y="20"/>
                    </a:cxn>
                  </a:cxnLst>
                  <a:rect l="0" t="0" r="r" b="b"/>
                  <a:pathLst>
                    <a:path w="42" h="62">
                      <a:moveTo>
                        <a:pt x="37" y="29"/>
                      </a:moveTo>
                      <a:cubicBezTo>
                        <a:pt x="35" y="32"/>
                        <a:pt x="31" y="37"/>
                        <a:pt x="31" y="41"/>
                      </a:cubicBezTo>
                      <a:cubicBezTo>
                        <a:pt x="32" y="42"/>
                        <a:pt x="33" y="43"/>
                        <a:pt x="33" y="44"/>
                      </a:cubicBezTo>
                      <a:cubicBezTo>
                        <a:pt x="33" y="45"/>
                        <a:pt x="32" y="46"/>
                        <a:pt x="32" y="47"/>
                      </a:cubicBezTo>
                      <a:cubicBezTo>
                        <a:pt x="32" y="47"/>
                        <a:pt x="33" y="48"/>
                        <a:pt x="33" y="49"/>
                      </a:cubicBezTo>
                      <a:cubicBezTo>
                        <a:pt x="33" y="51"/>
                        <a:pt x="32" y="52"/>
                        <a:pt x="31" y="53"/>
                      </a:cubicBezTo>
                      <a:cubicBezTo>
                        <a:pt x="31" y="53"/>
                        <a:pt x="31" y="54"/>
                        <a:pt x="31" y="54"/>
                      </a:cubicBezTo>
                      <a:cubicBezTo>
                        <a:pt x="31" y="57"/>
                        <a:pt x="29" y="58"/>
                        <a:pt x="27" y="58"/>
                      </a:cubicBezTo>
                      <a:cubicBezTo>
                        <a:pt x="26" y="61"/>
                        <a:pt x="24" y="62"/>
                        <a:pt x="21" y="62"/>
                      </a:cubicBezTo>
                      <a:cubicBezTo>
                        <a:pt x="19" y="62"/>
                        <a:pt x="16" y="61"/>
                        <a:pt x="15" y="58"/>
                      </a:cubicBezTo>
                      <a:cubicBezTo>
                        <a:pt x="13" y="58"/>
                        <a:pt x="11" y="57"/>
                        <a:pt x="11" y="54"/>
                      </a:cubicBezTo>
                      <a:cubicBezTo>
                        <a:pt x="11" y="54"/>
                        <a:pt x="11" y="53"/>
                        <a:pt x="11" y="53"/>
                      </a:cubicBezTo>
                      <a:cubicBezTo>
                        <a:pt x="10" y="52"/>
                        <a:pt x="9" y="51"/>
                        <a:pt x="9" y="49"/>
                      </a:cubicBezTo>
                      <a:cubicBezTo>
                        <a:pt x="9" y="48"/>
                        <a:pt x="10" y="47"/>
                        <a:pt x="10" y="47"/>
                      </a:cubicBezTo>
                      <a:cubicBezTo>
                        <a:pt x="10" y="46"/>
                        <a:pt x="9" y="45"/>
                        <a:pt x="9" y="44"/>
                      </a:cubicBezTo>
                      <a:cubicBezTo>
                        <a:pt x="9" y="43"/>
                        <a:pt x="10" y="42"/>
                        <a:pt x="11" y="41"/>
                      </a:cubicBezTo>
                      <a:cubicBezTo>
                        <a:pt x="11" y="37"/>
                        <a:pt x="7" y="32"/>
                        <a:pt x="5" y="29"/>
                      </a:cubicBezTo>
                      <a:cubicBezTo>
                        <a:pt x="2" y="26"/>
                        <a:pt x="0" y="23"/>
                        <a:pt x="0" y="18"/>
                      </a:cubicBezTo>
                      <a:cubicBezTo>
                        <a:pt x="0" y="8"/>
                        <a:pt x="11" y="0"/>
                        <a:pt x="21" y="0"/>
                      </a:cubicBezTo>
                      <a:cubicBezTo>
                        <a:pt x="31" y="0"/>
                        <a:pt x="42" y="8"/>
                        <a:pt x="42" y="18"/>
                      </a:cubicBezTo>
                      <a:cubicBezTo>
                        <a:pt x="42" y="23"/>
                        <a:pt x="40" y="26"/>
                        <a:pt x="37" y="29"/>
                      </a:cubicBezTo>
                      <a:close/>
                      <a:moveTo>
                        <a:pt x="21" y="6"/>
                      </a:moveTo>
                      <a:cubicBezTo>
                        <a:pt x="14" y="6"/>
                        <a:pt x="6" y="10"/>
                        <a:pt x="6" y="18"/>
                      </a:cubicBezTo>
                      <a:cubicBezTo>
                        <a:pt x="6" y="21"/>
                        <a:pt x="7" y="24"/>
                        <a:pt x="8" y="26"/>
                      </a:cubicBezTo>
                      <a:cubicBezTo>
                        <a:pt x="9" y="27"/>
                        <a:pt x="10" y="27"/>
                        <a:pt x="11" y="28"/>
                      </a:cubicBezTo>
                      <a:cubicBezTo>
                        <a:pt x="14" y="32"/>
                        <a:pt x="16" y="36"/>
                        <a:pt x="16" y="40"/>
                      </a:cubicBezTo>
                      <a:cubicBezTo>
                        <a:pt x="26" y="40"/>
                        <a:pt x="26" y="40"/>
                        <a:pt x="26" y="40"/>
                      </a:cubicBezTo>
                      <a:cubicBezTo>
                        <a:pt x="26" y="36"/>
                        <a:pt x="28" y="32"/>
                        <a:pt x="31" y="28"/>
                      </a:cubicBezTo>
                      <a:cubicBezTo>
                        <a:pt x="32" y="27"/>
                        <a:pt x="33" y="27"/>
                        <a:pt x="34" y="26"/>
                      </a:cubicBezTo>
                      <a:cubicBezTo>
                        <a:pt x="35" y="24"/>
                        <a:pt x="36" y="21"/>
                        <a:pt x="36" y="18"/>
                      </a:cubicBezTo>
                      <a:cubicBezTo>
                        <a:pt x="36" y="10"/>
                        <a:pt x="28" y="6"/>
                        <a:pt x="21" y="6"/>
                      </a:cubicBezTo>
                      <a:close/>
                      <a:moveTo>
                        <a:pt x="29" y="20"/>
                      </a:moveTo>
                      <a:cubicBezTo>
                        <a:pt x="28" y="20"/>
                        <a:pt x="27" y="19"/>
                        <a:pt x="27" y="18"/>
                      </a:cubicBezTo>
                      <a:cubicBezTo>
                        <a:pt x="27" y="16"/>
                        <a:pt x="23" y="15"/>
                        <a:pt x="21" y="15"/>
                      </a:cubicBezTo>
                      <a:cubicBezTo>
                        <a:pt x="20" y="15"/>
                        <a:pt x="20" y="14"/>
                        <a:pt x="20" y="13"/>
                      </a:cubicBezTo>
                      <a:cubicBezTo>
                        <a:pt x="20" y="13"/>
                        <a:pt x="20" y="12"/>
                        <a:pt x="21" y="12"/>
                      </a:cubicBezTo>
                      <a:cubicBezTo>
                        <a:pt x="25" y="12"/>
                        <a:pt x="30" y="14"/>
                        <a:pt x="30" y="18"/>
                      </a:cubicBezTo>
                      <a:cubicBezTo>
                        <a:pt x="30" y="19"/>
                        <a:pt x="29" y="20"/>
                        <a:pt x="29" y="2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35" name="Group 106"/>
              <p:cNvGrpSpPr/>
              <p:nvPr/>
            </p:nvGrpSpPr>
            <p:grpSpPr>
              <a:xfrm>
                <a:off x="6361720" y="1450540"/>
                <a:ext cx="3978910" cy="866140"/>
                <a:chOff x="349950" y="1669738"/>
                <a:chExt cx="3978910" cy="866140"/>
              </a:xfrm>
            </p:grpSpPr>
            <p:sp>
              <p:nvSpPr>
                <p:cNvPr id="36" name="TextBox 121"/>
                <p:cNvSpPr txBox="1"/>
                <p:nvPr/>
              </p:nvSpPr>
              <p:spPr bwMode="auto">
                <a:xfrm>
                  <a:off x="1415480" y="1669738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216000" bIns="0" anchor="ctr" anchorCtr="0">
                  <a:normAutofit/>
                </a:bodyPr>
                <a:p>
                  <a:pPr algn="r" latinLnBrk="0"/>
                  <a:r>
                    <a:rPr lang="zh-CN" altLang="en-US" dirty="0">
                      <a:solidFill>
                        <a:schemeClr val="accent1">
                          <a:lumMod val="10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安全防护</a:t>
                  </a:r>
                  <a:endParaRPr lang="zh-CN" altLang="en-US" dirty="0">
                    <a:solidFill>
                      <a:schemeClr val="accent1">
                        <a:lumMod val="10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TextBox 122"/>
                <p:cNvSpPr txBox="1"/>
                <p:nvPr/>
              </p:nvSpPr>
              <p:spPr bwMode="auto">
                <a:xfrm>
                  <a:off x="349950" y="1979618"/>
                  <a:ext cx="3978910" cy="556260"/>
                </a:xfrm>
                <a:prstGeom prst="rect">
                  <a:avLst/>
                </a:prstGeom>
                <a:noFill/>
              </p:spPr>
              <p:txBody>
                <a:bodyPr wrap="square" lIns="360000" tIns="0" rIns="216000" bIns="0" anchor="t" anchorCtr="0">
                  <a:noAutofit/>
                </a:bodyPr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600" b="0" dirty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</a:rPr>
                    <a:t>吊顶上安全防护措施不到位，不得开放吊顶上施工</a:t>
                  </a:r>
                  <a:r>
                    <a:rPr lang="zh-CN" altLang="en-US" sz="1600" b="0" dirty="0" smtClean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</a:rPr>
                    <a:t>作业。</a:t>
                  </a: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endParaRPr>
                </a:p>
              </p:txBody>
            </p:sp>
          </p:grpSp>
        </p:grpSp>
        <p:grpSp>
          <p:nvGrpSpPr>
            <p:cNvPr id="9" name="Group 4"/>
            <p:cNvGrpSpPr/>
            <p:nvPr/>
          </p:nvGrpSpPr>
          <p:grpSpPr>
            <a:xfrm>
              <a:off x="413466" y="2369305"/>
              <a:ext cx="4546967" cy="866140"/>
              <a:chOff x="6361085" y="2369305"/>
              <a:chExt cx="4546967" cy="866140"/>
            </a:xfrm>
          </p:grpSpPr>
          <p:grpSp>
            <p:nvGrpSpPr>
              <p:cNvPr id="28" name="Group 70"/>
              <p:cNvGrpSpPr/>
              <p:nvPr/>
            </p:nvGrpSpPr>
            <p:grpSpPr>
              <a:xfrm>
                <a:off x="10340441" y="2456892"/>
                <a:ext cx="567611" cy="567611"/>
                <a:chOff x="2898306" y="1126851"/>
                <a:chExt cx="544500" cy="544501"/>
              </a:xfrm>
            </p:grpSpPr>
            <p:sp>
              <p:nvSpPr>
                <p:cNvPr id="32" name="Oval 71"/>
                <p:cNvSpPr/>
                <p:nvPr/>
              </p:nvSpPr>
              <p:spPr>
                <a:xfrm>
                  <a:off x="2898306" y="1126851"/>
                  <a:ext cx="544500" cy="54450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33" name="Freeform: Shape 72"/>
                <p:cNvSpPr/>
                <p:nvPr/>
              </p:nvSpPr>
              <p:spPr bwMode="auto">
                <a:xfrm>
                  <a:off x="2999254" y="1239725"/>
                  <a:ext cx="342604" cy="318752"/>
                </a:xfrm>
                <a:custGeom>
                  <a:avLst/>
                  <a:gdLst/>
                  <a:ahLst/>
                  <a:cxnLst>
                    <a:cxn ang="0">
                      <a:pos x="13" y="39"/>
                    </a:cxn>
                    <a:cxn ang="0">
                      <a:pos x="8" y="39"/>
                    </a:cxn>
                    <a:cxn ang="0">
                      <a:pos x="0" y="33"/>
                    </a:cxn>
                    <a:cxn ang="0">
                      <a:pos x="5" y="19"/>
                    </a:cxn>
                    <a:cxn ang="0">
                      <a:pos x="15" y="22"/>
                    </a:cxn>
                    <a:cxn ang="0">
                      <a:pos x="20" y="21"/>
                    </a:cxn>
                    <a:cxn ang="0">
                      <a:pos x="20" y="24"/>
                    </a:cxn>
                    <a:cxn ang="0">
                      <a:pos x="23" y="34"/>
                    </a:cxn>
                    <a:cxn ang="0">
                      <a:pos x="13" y="39"/>
                    </a:cxn>
                    <a:cxn ang="0">
                      <a:pos x="15" y="19"/>
                    </a:cxn>
                    <a:cxn ang="0">
                      <a:pos x="5" y="9"/>
                    </a:cxn>
                    <a:cxn ang="0">
                      <a:pos x="15" y="0"/>
                    </a:cxn>
                    <a:cxn ang="0">
                      <a:pos x="25" y="9"/>
                    </a:cxn>
                    <a:cxn ang="0">
                      <a:pos x="15" y="19"/>
                    </a:cxn>
                    <a:cxn ang="0">
                      <a:pos x="53" y="68"/>
                    </a:cxn>
                    <a:cxn ang="0">
                      <a:pos x="20" y="68"/>
                    </a:cxn>
                    <a:cxn ang="0">
                      <a:pos x="10" y="58"/>
                    </a:cxn>
                    <a:cxn ang="0">
                      <a:pos x="23" y="36"/>
                    </a:cxn>
                    <a:cxn ang="0">
                      <a:pos x="37" y="41"/>
                    </a:cxn>
                    <a:cxn ang="0">
                      <a:pos x="50" y="36"/>
                    </a:cxn>
                    <a:cxn ang="0">
                      <a:pos x="64" y="58"/>
                    </a:cxn>
                    <a:cxn ang="0">
                      <a:pos x="53" y="68"/>
                    </a:cxn>
                    <a:cxn ang="0">
                      <a:pos x="37" y="39"/>
                    </a:cxn>
                    <a:cxn ang="0">
                      <a:pos x="22" y="24"/>
                    </a:cxn>
                    <a:cxn ang="0">
                      <a:pos x="37" y="9"/>
                    </a:cxn>
                    <a:cxn ang="0">
                      <a:pos x="51" y="24"/>
                    </a:cxn>
                    <a:cxn ang="0">
                      <a:pos x="37" y="39"/>
                    </a:cxn>
                    <a:cxn ang="0">
                      <a:pos x="59" y="19"/>
                    </a:cxn>
                    <a:cxn ang="0">
                      <a:pos x="49" y="9"/>
                    </a:cxn>
                    <a:cxn ang="0">
                      <a:pos x="59" y="0"/>
                    </a:cxn>
                    <a:cxn ang="0">
                      <a:pos x="68" y="9"/>
                    </a:cxn>
                    <a:cxn ang="0">
                      <a:pos x="59" y="19"/>
                    </a:cxn>
                    <a:cxn ang="0">
                      <a:pos x="66" y="39"/>
                    </a:cxn>
                    <a:cxn ang="0">
                      <a:pos x="61" y="39"/>
                    </a:cxn>
                    <a:cxn ang="0">
                      <a:pos x="51" y="34"/>
                    </a:cxn>
                    <a:cxn ang="0">
                      <a:pos x="54" y="24"/>
                    </a:cxn>
                    <a:cxn ang="0">
                      <a:pos x="54" y="21"/>
                    </a:cxn>
                    <a:cxn ang="0">
                      <a:pos x="59" y="22"/>
                    </a:cxn>
                    <a:cxn ang="0">
                      <a:pos x="69" y="19"/>
                    </a:cxn>
                    <a:cxn ang="0">
                      <a:pos x="73" y="33"/>
                    </a:cxn>
                    <a:cxn ang="0">
                      <a:pos x="66" y="39"/>
                    </a:cxn>
                  </a:cxnLst>
                  <a:rect l="0" t="0" r="r" b="b"/>
                  <a:pathLst>
                    <a:path w="73" h="68">
                      <a:moveTo>
                        <a:pt x="13" y="39"/>
                      </a:move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4" y="39"/>
                        <a:pt x="0" y="37"/>
                        <a:pt x="0" y="33"/>
                      </a:cubicBezTo>
                      <a:cubicBezTo>
                        <a:pt x="0" y="29"/>
                        <a:pt x="0" y="19"/>
                        <a:pt x="5" y="19"/>
                      </a:cubicBezTo>
                      <a:cubicBezTo>
                        <a:pt x="6" y="19"/>
                        <a:pt x="10" y="22"/>
                        <a:pt x="15" y="22"/>
                      </a:cubicBezTo>
                      <a:cubicBezTo>
                        <a:pt x="17" y="22"/>
                        <a:pt x="18" y="22"/>
                        <a:pt x="20" y="21"/>
                      </a:cubicBezTo>
                      <a:cubicBezTo>
                        <a:pt x="20" y="22"/>
                        <a:pt x="20" y="23"/>
                        <a:pt x="20" y="24"/>
                      </a:cubicBezTo>
                      <a:cubicBezTo>
                        <a:pt x="20" y="27"/>
                        <a:pt x="21" y="31"/>
                        <a:pt x="23" y="34"/>
                      </a:cubicBezTo>
                      <a:cubicBezTo>
                        <a:pt x="19" y="34"/>
                        <a:pt x="15" y="36"/>
                        <a:pt x="13" y="39"/>
                      </a:cubicBezTo>
                      <a:close/>
                      <a:moveTo>
                        <a:pt x="15" y="19"/>
                      </a:moveTo>
                      <a:cubicBezTo>
                        <a:pt x="10" y="19"/>
                        <a:pt x="5" y="15"/>
                        <a:pt x="5" y="9"/>
                      </a:cubicBezTo>
                      <a:cubicBezTo>
                        <a:pt x="5" y="4"/>
                        <a:pt x="10" y="0"/>
                        <a:pt x="15" y="0"/>
                      </a:cubicBezTo>
                      <a:cubicBezTo>
                        <a:pt x="20" y="0"/>
                        <a:pt x="25" y="4"/>
                        <a:pt x="25" y="9"/>
                      </a:cubicBezTo>
                      <a:cubicBezTo>
                        <a:pt x="25" y="15"/>
                        <a:pt x="20" y="19"/>
                        <a:pt x="15" y="19"/>
                      </a:cubicBezTo>
                      <a:close/>
                      <a:moveTo>
                        <a:pt x="53" y="68"/>
                      </a:move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14" y="68"/>
                        <a:pt x="10" y="64"/>
                        <a:pt x="10" y="58"/>
                      </a:cubicBezTo>
                      <a:cubicBezTo>
                        <a:pt x="10" y="49"/>
                        <a:pt x="12" y="36"/>
                        <a:pt x="23" y="36"/>
                      </a:cubicBezTo>
                      <a:cubicBezTo>
                        <a:pt x="25" y="36"/>
                        <a:pt x="29" y="41"/>
                        <a:pt x="37" y="41"/>
                      </a:cubicBezTo>
                      <a:cubicBezTo>
                        <a:pt x="44" y="41"/>
                        <a:pt x="49" y="36"/>
                        <a:pt x="50" y="36"/>
                      </a:cubicBezTo>
                      <a:cubicBezTo>
                        <a:pt x="62" y="36"/>
                        <a:pt x="64" y="49"/>
                        <a:pt x="64" y="58"/>
                      </a:cubicBezTo>
                      <a:cubicBezTo>
                        <a:pt x="64" y="64"/>
                        <a:pt x="60" y="68"/>
                        <a:pt x="53" y="68"/>
                      </a:cubicBezTo>
                      <a:close/>
                      <a:moveTo>
                        <a:pt x="37" y="39"/>
                      </a:moveTo>
                      <a:cubicBezTo>
                        <a:pt x="29" y="39"/>
                        <a:pt x="22" y="32"/>
                        <a:pt x="22" y="24"/>
                      </a:cubicBezTo>
                      <a:cubicBezTo>
                        <a:pt x="22" y="16"/>
                        <a:pt x="29" y="9"/>
                        <a:pt x="37" y="9"/>
                      </a:cubicBezTo>
                      <a:cubicBezTo>
                        <a:pt x="45" y="9"/>
                        <a:pt x="51" y="16"/>
                        <a:pt x="51" y="24"/>
                      </a:cubicBezTo>
                      <a:cubicBezTo>
                        <a:pt x="51" y="32"/>
                        <a:pt x="45" y="39"/>
                        <a:pt x="37" y="39"/>
                      </a:cubicBezTo>
                      <a:close/>
                      <a:moveTo>
                        <a:pt x="59" y="19"/>
                      </a:moveTo>
                      <a:cubicBezTo>
                        <a:pt x="53" y="19"/>
                        <a:pt x="49" y="15"/>
                        <a:pt x="49" y="9"/>
                      </a:cubicBezTo>
                      <a:cubicBezTo>
                        <a:pt x="49" y="4"/>
                        <a:pt x="53" y="0"/>
                        <a:pt x="59" y="0"/>
                      </a:cubicBezTo>
                      <a:cubicBezTo>
                        <a:pt x="64" y="0"/>
                        <a:pt x="68" y="4"/>
                        <a:pt x="68" y="9"/>
                      </a:cubicBezTo>
                      <a:cubicBezTo>
                        <a:pt x="68" y="15"/>
                        <a:pt x="64" y="19"/>
                        <a:pt x="59" y="19"/>
                      </a:cubicBezTo>
                      <a:close/>
                      <a:moveTo>
                        <a:pt x="66" y="39"/>
                      </a:moveTo>
                      <a:cubicBezTo>
                        <a:pt x="61" y="39"/>
                        <a:pt x="61" y="39"/>
                        <a:pt x="61" y="39"/>
                      </a:cubicBezTo>
                      <a:cubicBezTo>
                        <a:pt x="58" y="36"/>
                        <a:pt x="55" y="34"/>
                        <a:pt x="51" y="34"/>
                      </a:cubicBezTo>
                      <a:cubicBezTo>
                        <a:pt x="53" y="31"/>
                        <a:pt x="54" y="27"/>
                        <a:pt x="54" y="24"/>
                      </a:cubicBezTo>
                      <a:cubicBezTo>
                        <a:pt x="54" y="23"/>
                        <a:pt x="54" y="22"/>
                        <a:pt x="54" y="21"/>
                      </a:cubicBezTo>
                      <a:cubicBezTo>
                        <a:pt x="55" y="22"/>
                        <a:pt x="57" y="22"/>
                        <a:pt x="59" y="22"/>
                      </a:cubicBezTo>
                      <a:cubicBezTo>
                        <a:pt x="64" y="22"/>
                        <a:pt x="68" y="19"/>
                        <a:pt x="69" y="19"/>
                      </a:cubicBezTo>
                      <a:cubicBezTo>
                        <a:pt x="73" y="19"/>
                        <a:pt x="73" y="29"/>
                        <a:pt x="73" y="33"/>
                      </a:cubicBezTo>
                      <a:cubicBezTo>
                        <a:pt x="73" y="37"/>
                        <a:pt x="70" y="39"/>
                        <a:pt x="66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29" name="Group 123"/>
              <p:cNvGrpSpPr/>
              <p:nvPr/>
            </p:nvGrpSpPr>
            <p:grpSpPr>
              <a:xfrm>
                <a:off x="6361085" y="2369305"/>
                <a:ext cx="3979545" cy="866140"/>
                <a:chOff x="349315" y="1669738"/>
                <a:chExt cx="3979545" cy="866140"/>
              </a:xfrm>
            </p:grpSpPr>
            <p:sp>
              <p:nvSpPr>
                <p:cNvPr id="30" name="TextBox 124"/>
                <p:cNvSpPr txBox="1"/>
                <p:nvPr/>
              </p:nvSpPr>
              <p:spPr bwMode="auto">
                <a:xfrm>
                  <a:off x="1415480" y="1669738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216000" bIns="0" anchor="ctr" anchorCtr="0">
                  <a:normAutofit/>
                </a:bodyPr>
                <a:p>
                  <a:pPr algn="r" latinLnBrk="0"/>
                  <a:r>
                    <a:rPr lang="zh-CN" altLang="en-US" dirty="0">
                      <a:solidFill>
                        <a:schemeClr val="accent2">
                          <a:lumMod val="10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申请</a:t>
                  </a:r>
                  <a:endParaRPr lang="zh-CN" altLang="en-US" dirty="0">
                    <a:solidFill>
                      <a:schemeClr val="accent2">
                        <a:lumMod val="10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1" name="TextBox 125"/>
                <p:cNvSpPr txBox="1"/>
                <p:nvPr/>
              </p:nvSpPr>
              <p:spPr bwMode="auto">
                <a:xfrm>
                  <a:off x="349315" y="1979618"/>
                  <a:ext cx="3979545" cy="556260"/>
                </a:xfrm>
                <a:prstGeom prst="rect">
                  <a:avLst/>
                </a:prstGeom>
                <a:noFill/>
              </p:spPr>
              <p:txBody>
                <a:bodyPr wrap="square" lIns="360000" tIns="0" rIns="216000" bIns="0" anchor="t" anchorCtr="0">
                  <a:noAutofit/>
                </a:bodyPr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600" b="0" dirty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填写《上吊顶作业申请》，逐项落实吊顶安全防护要点以及防护</a:t>
                  </a:r>
                  <a:r>
                    <a:rPr lang="zh-CN" altLang="en-US" sz="1600" b="0" dirty="0" smtClean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措施。</a:t>
                  </a: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10" name="Group 6"/>
            <p:cNvGrpSpPr/>
            <p:nvPr/>
          </p:nvGrpSpPr>
          <p:grpSpPr>
            <a:xfrm>
              <a:off x="414101" y="3288070"/>
              <a:ext cx="4546332" cy="866140"/>
              <a:chOff x="6361720" y="3288070"/>
              <a:chExt cx="4546332" cy="866140"/>
            </a:xfrm>
          </p:grpSpPr>
          <p:grpSp>
            <p:nvGrpSpPr>
              <p:cNvPr id="22" name="Group 76"/>
              <p:cNvGrpSpPr/>
              <p:nvPr/>
            </p:nvGrpSpPr>
            <p:grpSpPr>
              <a:xfrm>
                <a:off x="10340441" y="3353487"/>
                <a:ext cx="567611" cy="567611"/>
                <a:chOff x="4299606" y="1136650"/>
                <a:chExt cx="544500" cy="544501"/>
              </a:xfrm>
            </p:grpSpPr>
            <p:sp>
              <p:nvSpPr>
                <p:cNvPr id="26" name="Oval 77"/>
                <p:cNvSpPr/>
                <p:nvPr/>
              </p:nvSpPr>
              <p:spPr>
                <a:xfrm>
                  <a:off x="4299606" y="1136650"/>
                  <a:ext cx="544500" cy="544501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27" name="Freeform: Shape 78"/>
                <p:cNvSpPr/>
                <p:nvPr/>
              </p:nvSpPr>
              <p:spPr bwMode="auto">
                <a:xfrm>
                  <a:off x="4420110" y="1259353"/>
                  <a:ext cx="303492" cy="299095"/>
                </a:xfrm>
                <a:custGeom>
                  <a:avLst/>
                  <a:gdLst/>
                  <a:ahLst/>
                  <a:cxnLst>
                    <a:cxn ang="0">
                      <a:pos x="59" y="63"/>
                    </a:cxn>
                    <a:cxn ang="0">
                      <a:pos x="55" y="61"/>
                    </a:cxn>
                    <a:cxn ang="0">
                      <a:pos x="42" y="48"/>
                    </a:cxn>
                    <a:cxn ang="0">
                      <a:pos x="27" y="53"/>
                    </a:cxn>
                    <a:cxn ang="0">
                      <a:pos x="0" y="26"/>
                    </a:cxn>
                    <a:cxn ang="0">
                      <a:pos x="27" y="0"/>
                    </a:cxn>
                    <a:cxn ang="0">
                      <a:pos x="54" y="26"/>
                    </a:cxn>
                    <a:cxn ang="0">
                      <a:pos x="49" y="41"/>
                    </a:cxn>
                    <a:cxn ang="0">
                      <a:pos x="62" y="54"/>
                    </a:cxn>
                    <a:cxn ang="0">
                      <a:pos x="64" y="58"/>
                    </a:cxn>
                    <a:cxn ang="0">
                      <a:pos x="59" y="63"/>
                    </a:cxn>
                    <a:cxn ang="0">
                      <a:pos x="27" y="9"/>
                    </a:cxn>
                    <a:cxn ang="0">
                      <a:pos x="10" y="26"/>
                    </a:cxn>
                    <a:cxn ang="0">
                      <a:pos x="27" y="43"/>
                    </a:cxn>
                    <a:cxn ang="0">
                      <a:pos x="44" y="26"/>
                    </a:cxn>
                    <a:cxn ang="0">
                      <a:pos x="27" y="9"/>
                    </a:cxn>
                  </a:cxnLst>
                  <a:rect l="0" t="0" r="r" b="b"/>
                  <a:pathLst>
                    <a:path w="64" h="63">
                      <a:moveTo>
                        <a:pt x="59" y="63"/>
                      </a:moveTo>
                      <a:cubicBezTo>
                        <a:pt x="57" y="63"/>
                        <a:pt x="56" y="62"/>
                        <a:pt x="55" y="61"/>
                      </a:cubicBezTo>
                      <a:cubicBezTo>
                        <a:pt x="42" y="48"/>
                        <a:pt x="42" y="48"/>
                        <a:pt x="42" y="48"/>
                      </a:cubicBezTo>
                      <a:cubicBezTo>
                        <a:pt x="38" y="51"/>
                        <a:pt x="33" y="53"/>
                        <a:pt x="27" y="53"/>
                      </a:cubicBezTo>
                      <a:cubicBezTo>
                        <a:pt x="12" y="53"/>
                        <a:pt x="0" y="41"/>
                        <a:pt x="0" y="26"/>
                      </a:cubicBezTo>
                      <a:cubicBezTo>
                        <a:pt x="0" y="12"/>
                        <a:pt x="12" y="0"/>
                        <a:pt x="27" y="0"/>
                      </a:cubicBezTo>
                      <a:cubicBezTo>
                        <a:pt x="42" y="0"/>
                        <a:pt x="54" y="12"/>
                        <a:pt x="54" y="26"/>
                      </a:cubicBezTo>
                      <a:cubicBezTo>
                        <a:pt x="54" y="32"/>
                        <a:pt x="52" y="37"/>
                        <a:pt x="49" y="41"/>
                      </a:cubicBezTo>
                      <a:cubicBezTo>
                        <a:pt x="62" y="54"/>
                        <a:pt x="62" y="54"/>
                        <a:pt x="62" y="54"/>
                      </a:cubicBezTo>
                      <a:cubicBezTo>
                        <a:pt x="63" y="55"/>
                        <a:pt x="64" y="57"/>
                        <a:pt x="64" y="58"/>
                      </a:cubicBezTo>
                      <a:cubicBezTo>
                        <a:pt x="64" y="61"/>
                        <a:pt x="61" y="63"/>
                        <a:pt x="59" y="63"/>
                      </a:cubicBezTo>
                      <a:close/>
                      <a:moveTo>
                        <a:pt x="27" y="9"/>
                      </a:moveTo>
                      <a:cubicBezTo>
                        <a:pt x="18" y="9"/>
                        <a:pt x="10" y="17"/>
                        <a:pt x="10" y="26"/>
                      </a:cubicBezTo>
                      <a:cubicBezTo>
                        <a:pt x="10" y="36"/>
                        <a:pt x="18" y="43"/>
                        <a:pt x="27" y="43"/>
                      </a:cubicBezTo>
                      <a:cubicBezTo>
                        <a:pt x="37" y="43"/>
                        <a:pt x="44" y="36"/>
                        <a:pt x="44" y="26"/>
                      </a:cubicBezTo>
                      <a:cubicBezTo>
                        <a:pt x="44" y="17"/>
                        <a:pt x="37" y="9"/>
                        <a:pt x="27" y="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23" name="Group 126"/>
              <p:cNvGrpSpPr/>
              <p:nvPr/>
            </p:nvGrpSpPr>
            <p:grpSpPr>
              <a:xfrm>
                <a:off x="6361720" y="3288070"/>
                <a:ext cx="3978910" cy="866140"/>
                <a:chOff x="349950" y="1669738"/>
                <a:chExt cx="3978910" cy="866140"/>
              </a:xfrm>
            </p:grpSpPr>
            <p:sp>
              <p:nvSpPr>
                <p:cNvPr id="24" name="TextBox 127"/>
                <p:cNvSpPr txBox="1"/>
                <p:nvPr/>
              </p:nvSpPr>
              <p:spPr bwMode="auto">
                <a:xfrm>
                  <a:off x="1415480" y="1669738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216000" bIns="0" anchor="ctr" anchorCtr="0">
                  <a:normAutofit/>
                </a:bodyPr>
                <a:p>
                  <a:pPr algn="r" latinLnBrk="0"/>
                  <a:r>
                    <a:rPr lang="zh-CN" altLang="en-US" dirty="0">
                      <a:solidFill>
                        <a:schemeClr val="accent3">
                          <a:lumMod val="10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管制</a:t>
                  </a:r>
                  <a:endParaRPr lang="zh-CN" altLang="en-US" dirty="0">
                    <a:solidFill>
                      <a:schemeClr val="accent3">
                        <a:lumMod val="10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5" name="TextBox 128"/>
                <p:cNvSpPr txBox="1"/>
                <p:nvPr/>
              </p:nvSpPr>
              <p:spPr bwMode="auto">
                <a:xfrm>
                  <a:off x="349950" y="1979618"/>
                  <a:ext cx="3978910" cy="556260"/>
                </a:xfrm>
                <a:prstGeom prst="rect">
                  <a:avLst/>
                </a:prstGeom>
                <a:noFill/>
              </p:spPr>
              <p:txBody>
                <a:bodyPr wrap="square" lIns="360000" tIns="0" rIns="216000" bIns="0" anchor="t" anchorCtr="0">
                  <a:noAutofit/>
                </a:bodyPr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600" b="0" dirty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现场管制人员对作业票申请内容检查，超限作业及时</a:t>
                  </a:r>
                  <a:r>
                    <a:rPr lang="zh-CN" altLang="en-US" sz="1600" b="0" dirty="0" smtClean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处置。</a:t>
                  </a: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11" name="Group 7"/>
            <p:cNvGrpSpPr/>
            <p:nvPr/>
          </p:nvGrpSpPr>
          <p:grpSpPr>
            <a:xfrm>
              <a:off x="395686" y="4206835"/>
              <a:ext cx="4564747" cy="866140"/>
              <a:chOff x="6343305" y="4206835"/>
              <a:chExt cx="4564747" cy="866140"/>
            </a:xfrm>
          </p:grpSpPr>
          <p:grpSp>
            <p:nvGrpSpPr>
              <p:cNvPr id="16" name="Group 73"/>
              <p:cNvGrpSpPr/>
              <p:nvPr/>
            </p:nvGrpSpPr>
            <p:grpSpPr>
              <a:xfrm>
                <a:off x="10340441" y="4250082"/>
                <a:ext cx="567611" cy="567611"/>
                <a:chOff x="5702646" y="1136650"/>
                <a:chExt cx="544500" cy="544501"/>
              </a:xfrm>
            </p:grpSpPr>
            <p:sp>
              <p:nvSpPr>
                <p:cNvPr id="20" name="Oval 74"/>
                <p:cNvSpPr/>
                <p:nvPr/>
              </p:nvSpPr>
              <p:spPr>
                <a:xfrm>
                  <a:off x="5702646" y="1136650"/>
                  <a:ext cx="544500" cy="544501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21" name="Freeform: Shape 75"/>
                <p:cNvSpPr/>
                <p:nvPr/>
              </p:nvSpPr>
              <p:spPr bwMode="auto">
                <a:xfrm>
                  <a:off x="5808889" y="1242893"/>
                  <a:ext cx="332014" cy="332014"/>
                </a:xfrm>
                <a:custGeom>
                  <a:avLst/>
                  <a:gdLst/>
                  <a:ahLst/>
                  <a:cxnLst>
                    <a:cxn ang="0">
                      <a:pos x="55" y="31"/>
                    </a:cxn>
                    <a:cxn ang="0">
                      <a:pos x="54" y="33"/>
                    </a:cxn>
                    <a:cxn ang="0">
                      <a:pos x="47" y="34"/>
                    </a:cxn>
                    <a:cxn ang="0">
                      <a:pos x="46" y="37"/>
                    </a:cxn>
                    <a:cxn ang="0">
                      <a:pos x="49" y="42"/>
                    </a:cxn>
                    <a:cxn ang="0">
                      <a:pos x="50" y="43"/>
                    </a:cxn>
                    <a:cxn ang="0">
                      <a:pos x="49" y="44"/>
                    </a:cxn>
                    <a:cxn ang="0">
                      <a:pos x="43" y="50"/>
                    </a:cxn>
                    <a:cxn ang="0">
                      <a:pos x="42" y="50"/>
                    </a:cxn>
                    <a:cxn ang="0">
                      <a:pos x="37" y="46"/>
                    </a:cxn>
                    <a:cxn ang="0">
                      <a:pos x="33" y="47"/>
                    </a:cxn>
                    <a:cxn ang="0">
                      <a:pos x="32" y="54"/>
                    </a:cxn>
                    <a:cxn ang="0">
                      <a:pos x="31" y="55"/>
                    </a:cxn>
                    <a:cxn ang="0">
                      <a:pos x="23" y="55"/>
                    </a:cxn>
                    <a:cxn ang="0">
                      <a:pos x="22" y="54"/>
                    </a:cxn>
                    <a:cxn ang="0">
                      <a:pos x="21" y="47"/>
                    </a:cxn>
                    <a:cxn ang="0">
                      <a:pos x="18" y="46"/>
                    </a:cxn>
                    <a:cxn ang="0">
                      <a:pos x="13" y="50"/>
                    </a:cxn>
                    <a:cxn ang="0">
                      <a:pos x="12" y="50"/>
                    </a:cxn>
                    <a:cxn ang="0">
                      <a:pos x="11" y="50"/>
                    </a:cxn>
                    <a:cxn ang="0">
                      <a:pos x="5" y="44"/>
                    </a:cxn>
                    <a:cxn ang="0">
                      <a:pos x="5" y="43"/>
                    </a:cxn>
                    <a:cxn ang="0">
                      <a:pos x="5" y="42"/>
                    </a:cxn>
                    <a:cxn ang="0">
                      <a:pos x="9" y="37"/>
                    </a:cxn>
                    <a:cxn ang="0">
                      <a:pos x="7" y="33"/>
                    </a:cxn>
                    <a:cxn ang="0">
                      <a:pos x="1" y="33"/>
                    </a:cxn>
                    <a:cxn ang="0">
                      <a:pos x="0" y="31"/>
                    </a:cxn>
                    <a:cxn ang="0">
                      <a:pos x="0" y="23"/>
                    </a:cxn>
                    <a:cxn ang="0">
                      <a:pos x="1" y="22"/>
                    </a:cxn>
                    <a:cxn ang="0">
                      <a:pos x="7" y="21"/>
                    </a:cxn>
                    <a:cxn ang="0">
                      <a:pos x="9" y="18"/>
                    </a:cxn>
                    <a:cxn ang="0">
                      <a:pos x="5" y="13"/>
                    </a:cxn>
                    <a:cxn ang="0">
                      <a:pos x="5" y="12"/>
                    </a:cxn>
                    <a:cxn ang="0">
                      <a:pos x="5" y="11"/>
                    </a:cxn>
                    <a:cxn ang="0">
                      <a:pos x="12" y="5"/>
                    </a:cxn>
                    <a:cxn ang="0">
                      <a:pos x="13" y="5"/>
                    </a:cxn>
                    <a:cxn ang="0">
                      <a:pos x="18" y="9"/>
                    </a:cxn>
                    <a:cxn ang="0">
                      <a:pos x="21" y="8"/>
                    </a:cxn>
                    <a:cxn ang="0">
                      <a:pos x="22" y="1"/>
                    </a:cxn>
                    <a:cxn ang="0">
                      <a:pos x="23" y="0"/>
                    </a:cxn>
                    <a:cxn ang="0">
                      <a:pos x="31" y="0"/>
                    </a:cxn>
                    <a:cxn ang="0">
                      <a:pos x="32" y="1"/>
                    </a:cxn>
                    <a:cxn ang="0">
                      <a:pos x="33" y="8"/>
                    </a:cxn>
                    <a:cxn ang="0">
                      <a:pos x="37" y="9"/>
                    </a:cxn>
                    <a:cxn ang="0">
                      <a:pos x="42" y="5"/>
                    </a:cxn>
                    <a:cxn ang="0">
                      <a:pos x="43" y="5"/>
                    </a:cxn>
                    <a:cxn ang="0">
                      <a:pos x="43" y="5"/>
                    </a:cxn>
                    <a:cxn ang="0">
                      <a:pos x="49" y="11"/>
                    </a:cxn>
                    <a:cxn ang="0">
                      <a:pos x="50" y="12"/>
                    </a:cxn>
                    <a:cxn ang="0">
                      <a:pos x="49" y="13"/>
                    </a:cxn>
                    <a:cxn ang="0">
                      <a:pos x="46" y="18"/>
                    </a:cxn>
                    <a:cxn ang="0">
                      <a:pos x="47" y="21"/>
                    </a:cxn>
                    <a:cxn ang="0">
                      <a:pos x="54" y="22"/>
                    </a:cxn>
                    <a:cxn ang="0">
                      <a:pos x="55" y="23"/>
                    </a:cxn>
                    <a:cxn ang="0">
                      <a:pos x="55" y="31"/>
                    </a:cxn>
                    <a:cxn ang="0">
                      <a:pos x="27" y="18"/>
                    </a:cxn>
                    <a:cxn ang="0">
                      <a:pos x="18" y="27"/>
                    </a:cxn>
                    <a:cxn ang="0">
                      <a:pos x="27" y="36"/>
                    </a:cxn>
                    <a:cxn ang="0">
                      <a:pos x="36" y="27"/>
                    </a:cxn>
                    <a:cxn ang="0">
                      <a:pos x="27" y="18"/>
                    </a:cxn>
                  </a:cxnLst>
                  <a:rect l="0" t="0" r="r" b="b"/>
                  <a:pathLst>
                    <a:path w="55" h="55">
                      <a:moveTo>
                        <a:pt x="55" y="31"/>
                      </a:moveTo>
                      <a:cubicBezTo>
                        <a:pt x="55" y="32"/>
                        <a:pt x="54" y="33"/>
                        <a:pt x="54" y="33"/>
                      </a:cubicBezTo>
                      <a:cubicBezTo>
                        <a:pt x="47" y="34"/>
                        <a:pt x="47" y="34"/>
                        <a:pt x="47" y="34"/>
                      </a:cubicBezTo>
                      <a:cubicBezTo>
                        <a:pt x="47" y="35"/>
                        <a:pt x="46" y="36"/>
                        <a:pt x="46" y="37"/>
                      </a:cubicBezTo>
                      <a:cubicBezTo>
                        <a:pt x="47" y="39"/>
                        <a:pt x="48" y="40"/>
                        <a:pt x="49" y="42"/>
                      </a:cubicBezTo>
                      <a:cubicBezTo>
                        <a:pt x="50" y="42"/>
                        <a:pt x="50" y="42"/>
                        <a:pt x="50" y="43"/>
                      </a:cubicBezTo>
                      <a:cubicBezTo>
                        <a:pt x="50" y="43"/>
                        <a:pt x="50" y="43"/>
                        <a:pt x="49" y="44"/>
                      </a:cubicBezTo>
                      <a:cubicBezTo>
                        <a:pt x="49" y="45"/>
                        <a:pt x="44" y="50"/>
                        <a:pt x="43" y="50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37" y="46"/>
                        <a:pt x="37" y="46"/>
                        <a:pt x="37" y="46"/>
                      </a:cubicBezTo>
                      <a:cubicBezTo>
                        <a:pt x="36" y="46"/>
                        <a:pt x="35" y="47"/>
                        <a:pt x="33" y="47"/>
                      </a:cubicBezTo>
                      <a:cubicBezTo>
                        <a:pt x="33" y="49"/>
                        <a:pt x="33" y="52"/>
                        <a:pt x="32" y="54"/>
                      </a:cubicBezTo>
                      <a:cubicBezTo>
                        <a:pt x="32" y="54"/>
                        <a:pt x="32" y="55"/>
                        <a:pt x="31" y="55"/>
                      </a:cubicBezTo>
                      <a:cubicBezTo>
                        <a:pt x="23" y="55"/>
                        <a:pt x="23" y="55"/>
                        <a:pt x="23" y="55"/>
                      </a:cubicBezTo>
                      <a:cubicBezTo>
                        <a:pt x="23" y="55"/>
                        <a:pt x="22" y="54"/>
                        <a:pt x="22" y="54"/>
                      </a:cubicBez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0" y="47"/>
                        <a:pt x="19" y="46"/>
                        <a:pt x="18" y="46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2" y="50"/>
                        <a:pt x="12" y="50"/>
                        <a:pt x="12" y="50"/>
                      </a:cubicBezTo>
                      <a:cubicBezTo>
                        <a:pt x="11" y="50"/>
                        <a:pt x="11" y="50"/>
                        <a:pt x="11" y="50"/>
                      </a:cubicBezTo>
                      <a:cubicBezTo>
                        <a:pt x="9" y="48"/>
                        <a:pt x="7" y="46"/>
                        <a:pt x="5" y="44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5" y="42"/>
                        <a:pt x="5" y="42"/>
                        <a:pt x="5" y="42"/>
                      </a:cubicBezTo>
                      <a:cubicBezTo>
                        <a:pt x="6" y="40"/>
                        <a:pt x="8" y="39"/>
                        <a:pt x="9" y="37"/>
                      </a:cubicBezTo>
                      <a:cubicBezTo>
                        <a:pt x="8" y="36"/>
                        <a:pt x="8" y="35"/>
                        <a:pt x="7" y="33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0" y="32"/>
                        <a:pt x="0" y="32"/>
                        <a:pt x="0" y="31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3"/>
                        <a:pt x="0" y="22"/>
                        <a:pt x="1" y="22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8" y="20"/>
                        <a:pt x="8" y="19"/>
                        <a:pt x="9" y="18"/>
                      </a:cubicBezTo>
                      <a:cubicBezTo>
                        <a:pt x="8" y="16"/>
                        <a:pt x="6" y="14"/>
                        <a:pt x="5" y="13"/>
                      </a:cubicBezTo>
                      <a:cubicBezTo>
                        <a:pt x="5" y="13"/>
                        <a:pt x="5" y="12"/>
                        <a:pt x="5" y="12"/>
                      </a:cubicBezTo>
                      <a:cubicBezTo>
                        <a:pt x="5" y="12"/>
                        <a:pt x="5" y="11"/>
                        <a:pt x="5" y="11"/>
                      </a:cubicBezTo>
                      <a:cubicBezTo>
                        <a:pt x="6" y="10"/>
                        <a:pt x="11" y="5"/>
                        <a:pt x="12" y="5"/>
                      </a:cubicBezTo>
                      <a:cubicBezTo>
                        <a:pt x="12" y="5"/>
                        <a:pt x="12" y="5"/>
                        <a:pt x="13" y="5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9" y="8"/>
                        <a:pt x="20" y="8"/>
                        <a:pt x="21" y="8"/>
                      </a:cubicBezTo>
                      <a:cubicBezTo>
                        <a:pt x="21" y="5"/>
                        <a:pt x="21" y="3"/>
                        <a:pt x="22" y="1"/>
                      </a:cubicBezTo>
                      <a:cubicBezTo>
                        <a:pt x="22" y="0"/>
                        <a:pt x="23" y="0"/>
                        <a:pt x="23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2" y="0"/>
                        <a:pt x="32" y="0"/>
                        <a:pt x="32" y="1"/>
                      </a:cubicBezTo>
                      <a:cubicBezTo>
                        <a:pt x="33" y="8"/>
                        <a:pt x="33" y="8"/>
                        <a:pt x="33" y="8"/>
                      </a:cubicBezTo>
                      <a:cubicBezTo>
                        <a:pt x="35" y="8"/>
                        <a:pt x="36" y="8"/>
                        <a:pt x="37" y="9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2" y="5"/>
                        <a:pt x="42" y="5"/>
                        <a:pt x="43" y="5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5" y="7"/>
                        <a:pt x="48" y="9"/>
                        <a:pt x="49" y="11"/>
                      </a:cubicBezTo>
                      <a:cubicBezTo>
                        <a:pt x="50" y="11"/>
                        <a:pt x="50" y="12"/>
                        <a:pt x="50" y="12"/>
                      </a:cubicBezTo>
                      <a:cubicBezTo>
                        <a:pt x="50" y="12"/>
                        <a:pt x="49" y="13"/>
                        <a:pt x="49" y="13"/>
                      </a:cubicBezTo>
                      <a:cubicBezTo>
                        <a:pt x="48" y="14"/>
                        <a:pt x="47" y="16"/>
                        <a:pt x="46" y="18"/>
                      </a:cubicBezTo>
                      <a:cubicBezTo>
                        <a:pt x="46" y="19"/>
                        <a:pt x="47" y="20"/>
                        <a:pt x="47" y="21"/>
                      </a:cubicBezTo>
                      <a:cubicBezTo>
                        <a:pt x="54" y="22"/>
                        <a:pt x="54" y="22"/>
                        <a:pt x="54" y="22"/>
                      </a:cubicBezTo>
                      <a:cubicBezTo>
                        <a:pt x="54" y="22"/>
                        <a:pt x="55" y="23"/>
                        <a:pt x="55" y="23"/>
                      </a:cubicBezTo>
                      <a:lnTo>
                        <a:pt x="55" y="31"/>
                      </a:lnTo>
                      <a:close/>
                      <a:moveTo>
                        <a:pt x="27" y="18"/>
                      </a:moveTo>
                      <a:cubicBezTo>
                        <a:pt x="22" y="18"/>
                        <a:pt x="18" y="22"/>
                        <a:pt x="18" y="27"/>
                      </a:cubicBezTo>
                      <a:cubicBezTo>
                        <a:pt x="18" y="32"/>
                        <a:pt x="22" y="36"/>
                        <a:pt x="27" y="36"/>
                      </a:cubicBezTo>
                      <a:cubicBezTo>
                        <a:pt x="32" y="36"/>
                        <a:pt x="36" y="32"/>
                        <a:pt x="36" y="27"/>
                      </a:cubicBezTo>
                      <a:cubicBezTo>
                        <a:pt x="36" y="22"/>
                        <a:pt x="32" y="18"/>
                        <a:pt x="27" y="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17" name="Group 129"/>
              <p:cNvGrpSpPr/>
              <p:nvPr/>
            </p:nvGrpSpPr>
            <p:grpSpPr>
              <a:xfrm>
                <a:off x="6343305" y="4206835"/>
                <a:ext cx="3997325" cy="866140"/>
                <a:chOff x="331535" y="1669738"/>
                <a:chExt cx="3997325" cy="866140"/>
              </a:xfrm>
            </p:grpSpPr>
            <p:sp>
              <p:nvSpPr>
                <p:cNvPr id="18" name="TextBox 130"/>
                <p:cNvSpPr txBox="1"/>
                <p:nvPr/>
              </p:nvSpPr>
              <p:spPr bwMode="auto">
                <a:xfrm>
                  <a:off x="1415480" y="1669738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216000" bIns="0" anchor="ctr" anchorCtr="0">
                  <a:normAutofit/>
                </a:bodyPr>
                <a:p>
                  <a:pPr algn="r" latinLnBrk="0"/>
                  <a:r>
                    <a:rPr lang="zh-CN" altLang="en-US" dirty="0">
                      <a:solidFill>
                        <a:schemeClr val="accent4">
                          <a:lumMod val="10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隔离</a:t>
                  </a:r>
                  <a:endParaRPr lang="zh-CN" altLang="en-US" dirty="0">
                    <a:solidFill>
                      <a:schemeClr val="accent4">
                        <a:lumMod val="10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9" name="TextBox 131"/>
                <p:cNvSpPr txBox="1"/>
                <p:nvPr/>
              </p:nvSpPr>
              <p:spPr bwMode="auto">
                <a:xfrm>
                  <a:off x="331535" y="1979618"/>
                  <a:ext cx="3997325" cy="556260"/>
                </a:xfrm>
                <a:prstGeom prst="rect">
                  <a:avLst/>
                </a:prstGeom>
                <a:noFill/>
              </p:spPr>
              <p:txBody>
                <a:bodyPr wrap="square" lIns="360000" tIns="0" rIns="216000" bIns="0" anchor="t" anchorCtr="0">
                  <a:noAutofit/>
                </a:bodyPr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600" b="0" dirty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</a:rPr>
                    <a:t>对于非标盲板较多区域采取安全立网隔离管理，限制人员</a:t>
                  </a:r>
                  <a:r>
                    <a:rPr lang="zh-CN" altLang="en-US" sz="1600" b="0" dirty="0" smtClean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</a:rPr>
                    <a:t>进出。</a:t>
                  </a: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endParaRPr>
                </a:p>
              </p:txBody>
            </p:sp>
          </p:grpSp>
        </p:grpSp>
        <p:grpSp>
          <p:nvGrpSpPr>
            <p:cNvPr id="12" name="Group 8"/>
            <p:cNvGrpSpPr/>
            <p:nvPr/>
          </p:nvGrpSpPr>
          <p:grpSpPr>
            <a:xfrm>
              <a:off x="395051" y="5125600"/>
              <a:ext cx="4565382" cy="1312545"/>
              <a:chOff x="6342670" y="5125600"/>
              <a:chExt cx="4565382" cy="1312545"/>
            </a:xfrm>
          </p:grpSpPr>
          <p:grpSp>
            <p:nvGrpSpPr>
              <p:cNvPr id="13" name="Group 82"/>
              <p:cNvGrpSpPr/>
              <p:nvPr/>
            </p:nvGrpSpPr>
            <p:grpSpPr>
              <a:xfrm>
                <a:off x="10340441" y="5146677"/>
                <a:ext cx="567611" cy="567611"/>
                <a:chOff x="7104207" y="1136650"/>
                <a:chExt cx="544500" cy="544501"/>
              </a:xfrm>
            </p:grpSpPr>
            <p:sp>
              <p:nvSpPr>
                <p:cNvPr id="14" name="Oval 83"/>
                <p:cNvSpPr/>
                <p:nvPr/>
              </p:nvSpPr>
              <p:spPr>
                <a:xfrm>
                  <a:off x="7104207" y="1136650"/>
                  <a:ext cx="544500" cy="544501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  <p:sp>
              <p:nvSpPr>
                <p:cNvPr id="15" name="Freeform: Shape 84"/>
                <p:cNvSpPr/>
                <p:nvPr/>
              </p:nvSpPr>
              <p:spPr bwMode="auto">
                <a:xfrm>
                  <a:off x="7213377" y="1244711"/>
                  <a:ext cx="326160" cy="328379"/>
                </a:xfrm>
                <a:custGeom>
                  <a:avLst/>
                  <a:gdLst/>
                  <a:ahLst/>
                  <a:cxnLst>
                    <a:cxn ang="0">
                      <a:pos x="68" y="3"/>
                    </a:cxn>
                    <a:cxn ang="0">
                      <a:pos x="58" y="61"/>
                    </a:cxn>
                    <a:cxn ang="0">
                      <a:pos x="57" y="63"/>
                    </a:cxn>
                    <a:cxn ang="0">
                      <a:pos x="56" y="63"/>
                    </a:cxn>
                    <a:cxn ang="0">
                      <a:pos x="55" y="63"/>
                    </a:cxn>
                    <a:cxn ang="0">
                      <a:pos x="38" y="56"/>
                    </a:cxn>
                    <a:cxn ang="0">
                      <a:pos x="28" y="67"/>
                    </a:cxn>
                    <a:cxn ang="0">
                      <a:pos x="26" y="68"/>
                    </a:cxn>
                    <a:cxn ang="0">
                      <a:pos x="26" y="68"/>
                    </a:cxn>
                    <a:cxn ang="0">
                      <a:pos x="24" y="65"/>
                    </a:cxn>
                    <a:cxn ang="0">
                      <a:pos x="24" y="52"/>
                    </a:cxn>
                    <a:cxn ang="0">
                      <a:pos x="57" y="12"/>
                    </a:cxn>
                    <a:cxn ang="0">
                      <a:pos x="16" y="47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1" y="36"/>
                    </a:cxn>
                    <a:cxn ang="0">
                      <a:pos x="64" y="0"/>
                    </a:cxn>
                    <a:cxn ang="0">
                      <a:pos x="65" y="0"/>
                    </a:cxn>
                    <a:cxn ang="0">
                      <a:pos x="67" y="0"/>
                    </a:cxn>
                    <a:cxn ang="0">
                      <a:pos x="68" y="3"/>
                    </a:cxn>
                  </a:cxnLst>
                  <a:rect l="0" t="0" r="r" b="b"/>
                  <a:pathLst>
                    <a:path w="68" h="68">
                      <a:moveTo>
                        <a:pt x="68" y="3"/>
                      </a:moveTo>
                      <a:cubicBezTo>
                        <a:pt x="58" y="61"/>
                        <a:pt x="58" y="61"/>
                        <a:pt x="58" y="61"/>
                      </a:cubicBezTo>
                      <a:cubicBezTo>
                        <a:pt x="58" y="62"/>
                        <a:pt x="57" y="62"/>
                        <a:pt x="57" y="63"/>
                      </a:cubicBezTo>
                      <a:cubicBezTo>
                        <a:pt x="56" y="63"/>
                        <a:pt x="56" y="63"/>
                        <a:pt x="56" y="63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38" y="56"/>
                        <a:pt x="38" y="56"/>
                        <a:pt x="38" y="56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67"/>
                        <a:pt x="27" y="68"/>
                        <a:pt x="26" y="68"/>
                      </a:cubicBezTo>
                      <a:cubicBezTo>
                        <a:pt x="26" y="68"/>
                        <a:pt x="26" y="68"/>
                        <a:pt x="26" y="68"/>
                      </a:cubicBezTo>
                      <a:cubicBezTo>
                        <a:pt x="25" y="67"/>
                        <a:pt x="24" y="66"/>
                        <a:pt x="24" y="65"/>
                      </a:cubicBezTo>
                      <a:cubicBezTo>
                        <a:pt x="24" y="52"/>
                        <a:pt x="24" y="52"/>
                        <a:pt x="24" y="52"/>
                      </a:cubicBezTo>
                      <a:cubicBezTo>
                        <a:pt x="57" y="12"/>
                        <a:pt x="57" y="12"/>
                        <a:pt x="57" y="12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" y="41"/>
                        <a:pt x="1" y="41"/>
                        <a:pt x="1" y="41"/>
                      </a:cubicBezTo>
                      <a:cubicBezTo>
                        <a:pt x="0" y="40"/>
                        <a:pt x="0" y="40"/>
                        <a:pt x="0" y="39"/>
                      </a:cubicBezTo>
                      <a:cubicBezTo>
                        <a:pt x="0" y="38"/>
                        <a:pt x="0" y="37"/>
                        <a:pt x="1" y="36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66" y="0"/>
                        <a:pt x="66" y="0"/>
                        <a:pt x="67" y="0"/>
                      </a:cubicBezTo>
                      <a:cubicBezTo>
                        <a:pt x="68" y="1"/>
                        <a:pt x="68" y="2"/>
                        <a:pt x="68" y="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p>
                  <a:pPr algn="ctr"/>
                  <a:endParaRPr dirty="0">
                    <a:latin typeface="微软雅黑" panose="020B0503020204020204" charset="-122"/>
                  </a:endParaRPr>
                </a:p>
              </p:txBody>
            </p:sp>
          </p:grpSp>
          <p:grpSp>
            <p:nvGrpSpPr>
              <p:cNvPr id="72" name="Group 132"/>
              <p:cNvGrpSpPr/>
              <p:nvPr/>
            </p:nvGrpSpPr>
            <p:grpSpPr>
              <a:xfrm>
                <a:off x="6342670" y="5125600"/>
                <a:ext cx="3997960" cy="1312545"/>
                <a:chOff x="330900" y="1669738"/>
                <a:chExt cx="3997960" cy="1312545"/>
              </a:xfrm>
            </p:grpSpPr>
            <p:sp>
              <p:nvSpPr>
                <p:cNvPr id="73" name="TextBox 133"/>
                <p:cNvSpPr txBox="1"/>
                <p:nvPr/>
              </p:nvSpPr>
              <p:spPr bwMode="auto">
                <a:xfrm>
                  <a:off x="1415480" y="1669738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216000" bIns="0" anchor="ctr" anchorCtr="0">
                  <a:normAutofit/>
                </a:bodyPr>
                <a:p>
                  <a:pPr algn="r" latinLnBrk="0"/>
                  <a:r>
                    <a:rPr lang="zh-CN" altLang="en-US" dirty="0">
                      <a:solidFill>
                        <a:schemeClr val="accent5">
                          <a:lumMod val="10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拆改</a:t>
                  </a:r>
                  <a:endParaRPr lang="zh-CN" altLang="en-US" dirty="0">
                    <a:solidFill>
                      <a:schemeClr val="accent5">
                        <a:lumMod val="10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4" name="TextBox 134"/>
                <p:cNvSpPr txBox="1"/>
                <p:nvPr/>
              </p:nvSpPr>
              <p:spPr bwMode="auto">
                <a:xfrm>
                  <a:off x="330900" y="1979618"/>
                  <a:ext cx="3997960" cy="1002665"/>
                </a:xfrm>
                <a:prstGeom prst="rect">
                  <a:avLst/>
                </a:prstGeom>
                <a:noFill/>
              </p:spPr>
              <p:txBody>
                <a:bodyPr wrap="square" lIns="360000" tIns="0" rIns="216000" bIns="0" anchor="t" anchorCtr="0">
                  <a:noAutofit/>
                </a:bodyPr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600" b="0" dirty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</a:rPr>
                    <a:t>吊顶拆改需有专项施工方案并进行切实交底。过程中施工区域管制隔离。施工结束后进行吊顶开放前检查，合格后开放其他</a:t>
                  </a:r>
                  <a:r>
                    <a:rPr lang="zh-CN" altLang="en-US" sz="1600" b="0" dirty="0" smtClean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楷体" panose="02010609060101010101" pitchFamily="49" charset="-122"/>
                    </a:rPr>
                    <a:t>作业。</a:t>
                  </a:r>
                  <a:endParaRPr lang="zh-CN" altLang="en-US" sz="1600" b="0" dirty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楷体" panose="02010609060101010101" pitchFamily="49" charset="-122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1" y="318268"/>
            <a:ext cx="77068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项目主要研究内容、关键技术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2683" y="1069638"/>
            <a:ext cx="10626634" cy="18453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indent="304800" algn="just">
              <a:buClrTx/>
              <a:buSzTx/>
              <a:buFontTx/>
            </a:pPr>
            <a:r>
              <a:rPr lang="zh-CN" altLang="en-US" sz="2400" b="1" kern="1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2）</a:t>
            </a:r>
            <a:r>
              <a:rPr lang="zh-CN" altLang="en-US" sz="2400" b="1" kern="1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项目关键技术：</a:t>
            </a:r>
            <a:endParaRPr lang="zh-CN" altLang="en-US" sz="2400" b="1" kern="100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304800" algn="just">
              <a:buClrTx/>
              <a:buSzTx/>
              <a:buFontTx/>
            </a:pP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 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本项目研究内容，包括但不限于：</a:t>
            </a:r>
            <a:r>
              <a:rPr lang="zh-CN" altLang="en-US" b="1" kern="1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设计措施、施工技术措施、安全管理措施，也包括新材料、新工法等。</a:t>
            </a:r>
            <a:endParaRPr lang="zh-CN" altLang="en-US" b="1" kern="1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indent="304800" algn="just"/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 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项目研究的</a:t>
            </a:r>
            <a:r>
              <a:rPr lang="zh-CN" altLang="en-US" b="1" kern="1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标准盲板防坠技术措施、非标盲板防坠技术措施，是本项目的关键技术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304800" algn="just"/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 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对于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FFU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龙骨吊顶如何防坠，从技术层面，</a:t>
            </a:r>
            <a:r>
              <a:rPr lang="zh-CN" altLang="en-US" b="1" kern="1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本项目研究了几种新材料、新工法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，共获得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项实用新型专利授权，并且还有</a:t>
            </a:r>
            <a:r>
              <a:rPr lang="en-US" altLang="zh-CN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项实用新型专利正在申请</a:t>
            </a:r>
            <a:r>
              <a:rPr lang="zh-CN" altLang="en-US" kern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中。</a:t>
            </a:r>
            <a:endParaRPr lang="zh-CN" altLang="en-US" kern="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48313" y="3060211"/>
            <a:ext cx="30683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00409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03.  </a:t>
            </a:r>
            <a:r>
              <a:rPr kumimoji="1" lang="zh-CN" altLang="en-US" sz="2800" b="1" dirty="0">
                <a:solidFill>
                  <a:srgbClr val="00409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成果介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绍</a:t>
            </a:r>
            <a:endParaRPr kumimoji="1" lang="zh-CN" altLang="en-US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2" y="318268"/>
            <a:ext cx="610780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项目成果介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绍</a:t>
            </a:r>
            <a:endParaRPr kumimoji="1" lang="zh-CN" altLang="en-US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60899285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" y="1011555"/>
            <a:ext cx="3717925" cy="48933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1073649" y="6076350"/>
            <a:ext cx="2652665" cy="386080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项目成果论文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1--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期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刊发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表</a:t>
            </a:r>
            <a:endParaRPr lang="zh-CN" altLang="en-US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6340188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765" y="998855"/>
            <a:ext cx="3557270" cy="49060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矩形 2"/>
          <p:cNvSpPr/>
          <p:nvPr/>
        </p:nvSpPr>
        <p:spPr>
          <a:xfrm>
            <a:off x="4922384" y="6086510"/>
            <a:ext cx="2652665" cy="386080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项目成果论文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--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期刊发表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345170" y="6086475"/>
            <a:ext cx="3555365" cy="386080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项目成果论文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--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行业论坛论文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集</a:t>
            </a:r>
            <a:endParaRPr lang="zh-CN" altLang="en-US" sz="16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035556169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40" y="975995"/>
            <a:ext cx="3529330" cy="4928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2" y="318268"/>
            <a:ext cx="610780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项目成果介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绍</a:t>
            </a:r>
            <a:endParaRPr kumimoji="1" lang="zh-CN" altLang="en-US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b="4432"/>
          <a:stretch>
            <a:fillRect/>
          </a:stretch>
        </p:blipFill>
        <p:spPr>
          <a:xfrm>
            <a:off x="1680210" y="885190"/>
            <a:ext cx="8639810" cy="55048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769485" y="6434455"/>
            <a:ext cx="3129280" cy="386080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项目成果</a:t>
            </a:r>
            <a:r>
              <a:rPr lang="en-US" sz="1600" dirty="0" smtClean="0"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--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用于工程师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培训</a:t>
            </a:r>
            <a:endParaRPr lang="zh-CN" altLang="en-US" sz="16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2" y="318268"/>
            <a:ext cx="610780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项目成果介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绍</a:t>
            </a:r>
            <a:endParaRPr kumimoji="1" lang="zh-CN" altLang="en-US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6182" y="945804"/>
            <a:ext cx="4097718" cy="57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528955" y="3527425"/>
            <a:ext cx="2652395" cy="1002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noAutofit/>
          </a:bodyPr>
          <a:p>
            <a:pPr marL="285750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charset="0"/>
              <a:buChar char="Ø"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本项目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成果被评为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年河北省建筑业科学技术进步奖一等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奖。</a:t>
            </a:r>
            <a:endParaRPr lang="zh-CN" altLang="en-US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2" y="318268"/>
            <a:ext cx="610780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项目成果介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绍</a:t>
            </a:r>
            <a:endParaRPr kumimoji="1" lang="zh-CN" altLang="en-US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10464015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992505"/>
            <a:ext cx="2693035" cy="3952240"/>
          </a:xfrm>
          <a:prstGeom prst="rect">
            <a:avLst/>
          </a:prstGeom>
        </p:spPr>
      </p:pic>
      <p:pic>
        <p:nvPicPr>
          <p:cNvPr id="1563129940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485" y="998220"/>
            <a:ext cx="2657475" cy="3946525"/>
          </a:xfrm>
          <a:prstGeom prst="rect">
            <a:avLst/>
          </a:prstGeom>
        </p:spPr>
      </p:pic>
      <p:pic>
        <p:nvPicPr>
          <p:cNvPr id="17283409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1015365"/>
            <a:ext cx="2606675" cy="3903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5986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7815" y="998220"/>
            <a:ext cx="2616200" cy="39268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0515" y="5051743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defTabSz="266700"/>
            <a:r>
              <a:rPr lang="zh-CN" sz="1600">
                <a:ea typeface="微软雅黑" panose="020B0503020204020204" charset="-122"/>
              </a:rPr>
              <a:t>专利</a:t>
            </a:r>
            <a:r>
              <a:rPr lang="en-US" sz="1600">
                <a:latin typeface="微软雅黑" panose="020B0503020204020204" charset="-122"/>
              </a:rPr>
              <a:t>1  </a:t>
            </a:r>
            <a:r>
              <a:rPr lang="zh-CN" sz="1600">
                <a:ea typeface="微软雅黑" panose="020B0503020204020204" charset="-122"/>
              </a:rPr>
              <a:t>盲板夹及</a:t>
            </a:r>
            <a:r>
              <a:rPr lang="en-US" sz="1600">
                <a:latin typeface="微软雅黑" panose="020B0503020204020204" charset="-122"/>
              </a:rPr>
              <a:t>FFU</a:t>
            </a:r>
            <a:r>
              <a:rPr lang="zh-CN" sz="1600">
                <a:ea typeface="微软雅黑" panose="020B0503020204020204" charset="-122"/>
              </a:rPr>
              <a:t>龙骨吊顶系统</a:t>
            </a:r>
            <a:endParaRPr lang="zh-CN" altLang="en-US" sz="1600"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60905" y="538892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专利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</a:rPr>
              <a:t>2  </a:t>
            </a: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盲板固定件及洁净室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</a:rPr>
              <a:t>FFU</a:t>
            </a: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龙骨吊顶系统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69205" y="5051743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专利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</a:rPr>
              <a:t>3  </a:t>
            </a: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八折边非标盲板专用夹片及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</a:rPr>
              <a:t>FFU</a:t>
            </a: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龙骨吊顶系统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55915" y="5454333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defTabSz="266700"/>
            <a:r>
              <a:rPr lang="zh-CN" sz="1600">
                <a:ea typeface="微软雅黑" panose="020B0503020204020204" charset="-122"/>
              </a:rPr>
              <a:t>专利</a:t>
            </a:r>
            <a:r>
              <a:rPr lang="en-US" sz="1600">
                <a:latin typeface="微软雅黑" panose="020B0503020204020204" charset="-122"/>
              </a:rPr>
              <a:t>4  </a:t>
            </a:r>
            <a:r>
              <a:rPr lang="zh-CN" sz="1600">
                <a:ea typeface="微软雅黑" panose="020B0503020204020204" charset="-122"/>
              </a:rPr>
              <a:t>八折边盲板压紧片及</a:t>
            </a:r>
            <a:r>
              <a:rPr lang="en-US" sz="1600">
                <a:latin typeface="微软雅黑" panose="020B0503020204020204" charset="-122"/>
              </a:rPr>
              <a:t>FFU</a:t>
            </a:r>
            <a:r>
              <a:rPr lang="zh-CN" sz="1600">
                <a:ea typeface="微软雅黑" panose="020B0503020204020204" charset="-122"/>
              </a:rPr>
              <a:t>龙骨吊顶系统</a:t>
            </a:r>
            <a:endParaRPr lang="zh-CN" altLang="en-US" sz="1600"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2" y="318268"/>
            <a:ext cx="610780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项目成果介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绍</a:t>
            </a:r>
            <a:endParaRPr kumimoji="1" lang="zh-CN" altLang="en-US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99049270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685" y="980440"/>
            <a:ext cx="2658627" cy="3960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-590550" y="508031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专利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</a:rPr>
              <a:t>5  </a:t>
            </a: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直管固定结构及消防洒水软管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5087764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973" y="980440"/>
            <a:ext cx="2691672" cy="396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141855" y="546385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专利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</a:rPr>
              <a:t>6  </a:t>
            </a: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吊顶在钢柱部位的收边结构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03500023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963" y="980440"/>
            <a:ext cx="2649224" cy="396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88890" y="508031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defTabSz="266700"/>
            <a:r>
              <a:rPr lang="zh-CN" sz="1600">
                <a:ea typeface="微软雅黑" panose="020B0503020204020204" charset="-122"/>
              </a:rPr>
              <a:t>专利</a:t>
            </a:r>
            <a:r>
              <a:rPr lang="en-US" sz="1600">
                <a:latin typeface="微软雅黑" panose="020B0503020204020204" charset="-122"/>
              </a:rPr>
              <a:t>7  </a:t>
            </a:r>
            <a:r>
              <a:rPr lang="zh-CN" sz="1600">
                <a:ea typeface="微软雅黑" panose="020B0503020204020204" charset="-122"/>
              </a:rPr>
              <a:t>适用于工字钢的防脱式虎口夹机构</a:t>
            </a:r>
            <a:endParaRPr lang="zh-CN" altLang="en-US" sz="1600">
              <a:ea typeface="微软雅黑" panose="020B0503020204020204" charset="-122"/>
            </a:endParaRPr>
          </a:p>
        </p:txBody>
      </p:sp>
      <p:pic>
        <p:nvPicPr>
          <p:cNvPr id="1382515704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043" y="980440"/>
            <a:ext cx="2668567" cy="396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024495" y="546385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专利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</a:rPr>
              <a:t>8  </a:t>
            </a: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静压箱用安装结构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48313" y="3060211"/>
            <a:ext cx="580707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00409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04. </a:t>
            </a:r>
            <a:r>
              <a:rPr kumimoji="1" lang="zh-CN" altLang="en-US" sz="2800" b="1" dirty="0">
                <a:solidFill>
                  <a:srgbClr val="00409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应用需求、经济和社会效益</a:t>
            </a:r>
            <a:endParaRPr kumimoji="1" lang="en-US" altLang="zh-CN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0702" y="318268"/>
            <a:ext cx="610780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rgbClr val="00409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</a:t>
            </a:r>
            <a:r>
              <a:rPr kumimoji="1"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应用需求、经济和社会效益</a:t>
            </a:r>
            <a:endParaRPr kumimoji="1" lang="zh-CN" altLang="en-US" sz="2800" b="1" dirty="0">
              <a:solidFill>
                <a:srgbClr val="00409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2683" y="1127423"/>
            <a:ext cx="10626634" cy="45231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indent="304800" algn="just"/>
            <a:r>
              <a:rPr lang="en-US" altLang="zh-CN" sz="1800" kern="10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</a:rPr>
              <a:t>    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304800" algn="just"/>
            <a:r>
              <a:rPr lang="en-US" altLang="zh-CN" kern="100" dirty="0">
                <a:solidFill>
                  <a:srgbClr val="000000"/>
                </a:solidFill>
                <a:latin typeface="黑体" panose="02010609060101010101" pitchFamily="49" charset="-122"/>
                <a:ea typeface="宋体" panose="02010600030101010101" pitchFamily="2" charset="-122"/>
              </a:rPr>
              <a:t>1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zh-CN" altLang="en-US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市场应用需求分析；</a:t>
            </a:r>
            <a:endParaRPr lang="en-US" altLang="zh-CN" sz="1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Ø"/>
            </a:pPr>
            <a:r>
              <a:rPr lang="zh-CN" altLang="en-US" kern="100" dirty="0">
                <a:solidFill>
                  <a:srgbClr val="0C08C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sym typeface="+mn-ea"/>
              </a:rPr>
              <a:t>我国每年都有</a:t>
            </a:r>
            <a:r>
              <a:rPr lang="zh-CN" altLang="en-US" b="1" kern="100" dirty="0">
                <a:solidFill>
                  <a:srgbClr val="0C08C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几十万平米</a:t>
            </a:r>
            <a:r>
              <a:rPr lang="zh-CN" altLang="en-US" b="1" kern="100" dirty="0">
                <a:solidFill>
                  <a:srgbClr val="0C08C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FFU龙骨吊顶</a:t>
            </a:r>
            <a:r>
              <a:rPr lang="zh-CN" altLang="en-US" b="1" kern="100" dirty="0">
                <a:solidFill>
                  <a:srgbClr val="0C08C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的新建洁净工程项目，需要应用本项目成果</a:t>
            </a:r>
            <a:r>
              <a:rPr lang="zh-CN" altLang="en-US" kern="100" dirty="0">
                <a:solidFill>
                  <a:srgbClr val="0C08C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1800" kern="100" dirty="0">
              <a:solidFill>
                <a:srgbClr val="0C08C0"/>
              </a:solidFill>
              <a:effectLst/>
              <a:latin typeface="黑体" panose="02010609060101010101" pitchFamily="49" charset="-122"/>
              <a:ea typeface="宋体" panose="02010600030101010101" pitchFamily="2" charset="-122"/>
            </a:endParaRPr>
          </a:p>
          <a:p>
            <a:pPr indent="304800" algn="just"/>
            <a:endParaRPr lang="en-US" altLang="zh-CN" kern="1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indent="304800" algn="just"/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）经济效益分析；</a:t>
            </a:r>
            <a:endParaRPr lang="en-US" altLang="zh-CN" kern="1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Ø"/>
            </a:pPr>
            <a:r>
              <a:rPr lang="zh-CN" altLang="en-US" kern="100" dirty="0">
                <a:solidFill>
                  <a:srgbClr val="0C08C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sym typeface="+mn-ea"/>
              </a:rPr>
              <a:t>本项目主要研究的是安全防护措施，</a:t>
            </a:r>
            <a:r>
              <a:rPr lang="zh-CN" altLang="en-US" b="1" kern="100" dirty="0">
                <a:solidFill>
                  <a:srgbClr val="0C08C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不产生直接经济效益，主要是社会效益</a:t>
            </a:r>
            <a:r>
              <a:rPr lang="zh-CN" altLang="en-US" kern="100" dirty="0">
                <a:solidFill>
                  <a:srgbClr val="0C08C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kern="100" dirty="0">
              <a:solidFill>
                <a:srgbClr val="0C08C0"/>
              </a:solidFill>
              <a:effectLst/>
              <a:latin typeface="黑体" panose="02010609060101010101" pitchFamily="49" charset="-122"/>
              <a:ea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Ø"/>
            </a:pPr>
            <a:r>
              <a:rPr lang="zh-CN" altLang="en-US" kern="100" dirty="0">
                <a:solidFill>
                  <a:srgbClr val="0C08C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</a:rPr>
              <a:t>本项目成果应用后，</a:t>
            </a:r>
            <a:r>
              <a:rPr lang="zh-CN" altLang="en-US" b="1" kern="100" dirty="0">
                <a:solidFill>
                  <a:srgbClr val="0C08C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会产生间接经济效益，就是减少人员坠落所带来的经济损失赔偿</a:t>
            </a:r>
            <a:r>
              <a:rPr lang="zh-CN" altLang="en-US" kern="100" dirty="0">
                <a:solidFill>
                  <a:srgbClr val="0C08C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</a:rPr>
              <a:t>。</a:t>
            </a:r>
            <a:endParaRPr lang="zh-CN" altLang="en-US" kern="100" dirty="0">
              <a:solidFill>
                <a:srgbClr val="0C08C0"/>
              </a:solidFill>
              <a:effectLst/>
              <a:latin typeface="黑体" panose="02010609060101010101" pitchFamily="49" charset="-122"/>
              <a:ea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Ø"/>
            </a:pPr>
            <a:r>
              <a:rPr lang="zh-CN" altLang="en-US" kern="100" dirty="0">
                <a:solidFill>
                  <a:srgbClr val="0C08C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</a:rPr>
              <a:t>打个比方，一个作业人员从吊顶上坠落受伤致残，以后无法正常劳动，可能要赔偿50万；现在避免了，就不用支付这50万赔偿款。相当于每减少一个人坠落受伤致残，就可以挽回50万经济损失。</a:t>
            </a:r>
            <a:endParaRPr lang="zh-CN" altLang="en-US" kern="100" dirty="0">
              <a:solidFill>
                <a:srgbClr val="0C08C0"/>
              </a:solidFill>
              <a:effectLst/>
              <a:latin typeface="黑体" panose="02010609060101010101" pitchFamily="49" charset="-122"/>
              <a:ea typeface="宋体" panose="02010600030101010101" pitchFamily="2" charset="-122"/>
            </a:endParaRPr>
          </a:p>
          <a:p>
            <a:pPr indent="304800" algn="just"/>
            <a:endParaRPr lang="en-US" altLang="zh-CN" kern="1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indent="304800" algn="just"/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）社会效益分析；</a:t>
            </a:r>
            <a:endParaRPr lang="zh-CN" altLang="en-US" kern="1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Ø"/>
            </a:pPr>
            <a:r>
              <a:rPr lang="zh-CN" altLang="en-US" kern="100" dirty="0">
                <a:solidFill>
                  <a:srgbClr val="0C08C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</a:rPr>
              <a:t>本项目主要研究的是安全防护措施，不产生直接经济效益，主要是社会效益。</a:t>
            </a:r>
            <a:endParaRPr lang="zh-CN" altLang="en-US" kern="100" dirty="0">
              <a:solidFill>
                <a:srgbClr val="0C08C0"/>
              </a:solidFill>
              <a:effectLst/>
              <a:latin typeface="黑体" panose="02010609060101010101" pitchFamily="49" charset="-122"/>
              <a:ea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Ø"/>
            </a:pPr>
            <a:r>
              <a:rPr lang="zh-CN" altLang="en-US" kern="100" dirty="0">
                <a:solidFill>
                  <a:srgbClr val="0C08C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</a:rPr>
              <a:t>从经济角度分析，为了加强安全防护，还可能要做一定的费用投入。</a:t>
            </a:r>
            <a:endParaRPr lang="zh-CN" altLang="en-US" kern="100" dirty="0">
              <a:solidFill>
                <a:srgbClr val="0C08C0"/>
              </a:solidFill>
              <a:effectLst/>
              <a:latin typeface="黑体" panose="02010609060101010101" pitchFamily="49" charset="-122"/>
              <a:ea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Ø"/>
            </a:pPr>
            <a:r>
              <a:rPr lang="zh-CN" altLang="en-US" kern="100" dirty="0">
                <a:solidFill>
                  <a:srgbClr val="0C08C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</a:rPr>
              <a:t>FFU龙骨吊顶上人员坠落，轻则受伤，重则死亡，无论如何都需要尽力避免。</a:t>
            </a:r>
            <a:endParaRPr lang="zh-CN" altLang="en-US" kern="100" dirty="0">
              <a:solidFill>
                <a:srgbClr val="0C08C0"/>
              </a:solidFill>
              <a:effectLst/>
              <a:latin typeface="黑体" panose="02010609060101010101" pitchFamily="49" charset="-122"/>
              <a:ea typeface="宋体" panose="02010600030101010101" pitchFamily="2" charset="-122"/>
            </a:endParaRPr>
          </a:p>
          <a:p>
            <a:pPr marL="285750" indent="-285750" algn="just">
              <a:buClrTx/>
              <a:buSzTx/>
              <a:buFont typeface="Wingdings" panose="05000000000000000000" charset="0"/>
              <a:buChar char="Ø"/>
            </a:pPr>
            <a:r>
              <a:rPr lang="zh-CN" altLang="en-US" kern="100" dirty="0">
                <a:solidFill>
                  <a:srgbClr val="0C08C0"/>
                </a:solidFill>
                <a:effectLst/>
                <a:latin typeface="黑体" panose="02010609060101010101" pitchFamily="49" charset="-122"/>
                <a:ea typeface="宋体" panose="02010600030101010101" pitchFamily="2" charset="-122"/>
              </a:rPr>
              <a:t>项目成果用于施工项目，能最大可能</a:t>
            </a:r>
            <a:r>
              <a:rPr lang="zh-CN" altLang="en-US" b="1" kern="100" dirty="0">
                <a:solidFill>
                  <a:srgbClr val="0C08C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避免人员坠落、避免人身伤害、避免安全事故，这是本项目最大的社会价值。</a:t>
            </a:r>
            <a:endParaRPr lang="zh-CN" altLang="en-US" b="1" kern="100" dirty="0">
              <a:solidFill>
                <a:srgbClr val="0C08C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29334" y="333756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感谢您的观赏</a:t>
            </a:r>
            <a:endParaRPr kumimoji="1"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983681" y="6039044"/>
            <a:ext cx="3708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2024-11-</a:t>
            </a:r>
            <a:r>
              <a:rPr kumimoji="1"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kumimoji="1"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王国栋</a:t>
            </a:r>
            <a:r>
              <a:rPr kumimoji="1"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endParaRPr kumimoji="1"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82474" y="2229568"/>
            <a:ext cx="54782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6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THANK</a:t>
            </a:r>
            <a:r>
              <a:rPr kumimoji="1" lang="zh-CN" altLang="en-US" sz="6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1" lang="en-US" altLang="zh-CN" sz="6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endParaRPr kumimoji="1" lang="zh-CN" altLang="en-US" sz="6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91.2244094488189,&quot;left&quot;:38.85,&quot;top&quot;:142.36259842519684,&quot;width&quot;:889.5277165354331}"/>
</p:tagLst>
</file>

<file path=ppt/tags/tag2.xml><?xml version="1.0" encoding="utf-8"?>
<p:tagLst xmlns:p="http://schemas.openxmlformats.org/presentationml/2006/main">
  <p:tag name="KSO_WM_DIAGRAM_VIRTUALLY_FRAME" val="{&quot;height&quot;:391.2244094488189,&quot;left&quot;:38.85,&quot;top&quot;:142.36259842519684,&quot;width&quot;:889.5277165354331}"/>
</p:tagLst>
</file>

<file path=ppt/tags/tag3.xml><?xml version="1.0" encoding="utf-8"?>
<p:tagLst xmlns:p="http://schemas.openxmlformats.org/presentationml/2006/main">
  <p:tag name="KSO_WM_DIAGRAM_VIRTUALLY_FRAME" val="{&quot;height&quot;:391.2244094488189,&quot;left&quot;:38.85,&quot;top&quot;:142.36259842519684,&quot;width&quot;:889.5277165354331}"/>
</p:tagLst>
</file>

<file path=ppt/tags/tag4.xml><?xml version="1.0" encoding="utf-8"?>
<p:tagLst xmlns:p="http://schemas.openxmlformats.org/presentationml/2006/main">
  <p:tag name="KSO_WM_DIAGRAM_VIRTUALLY_FRAME" val="{&quot;height&quot;:391.2244094488189,&quot;left&quot;:38.85,&quot;top&quot;:142.36259842519684,&quot;width&quot;:889.5277165354331}"/>
</p:tagLst>
</file>

<file path=ppt/tags/tag5.xml><?xml version="1.0" encoding="utf-8"?>
<p:tagLst xmlns:p="http://schemas.openxmlformats.org/presentationml/2006/main">
  <p:tag name="KSO_WM_DIAGRAM_VIRTUALLY_FRAME" val="{&quot;height&quot;:391.2244094488189,&quot;left&quot;:38.85,&quot;top&quot;:142.36259842519684,&quot;width&quot;:889.5277165354331}"/>
</p:tagLst>
</file>

<file path=ppt/tags/tag6.xml><?xml version="1.0" encoding="utf-8"?>
<p:tagLst xmlns:p="http://schemas.openxmlformats.org/presentationml/2006/main">
  <p:tag name="KSO_WM_DIAGRAM_VIRTUALLY_FRAME" val="{&quot;height&quot;:391.2244094488189,&quot;left&quot;:38.85,&quot;top&quot;:142.36259842519684,&quot;width&quot;:889.5277165354331}"/>
</p:tagLst>
</file>

<file path=ppt/tags/tag7.xml><?xml version="1.0" encoding="utf-8"?>
<p:tagLst xmlns:p="http://schemas.openxmlformats.org/presentationml/2006/main">
  <p:tag name="KSO_WM_DIAGRAM_VIRTUALLY_FRAME" val="{&quot;height&quot;:391.2244094488189,&quot;left&quot;:38.85,&quot;top&quot;:142.36259842519684,&quot;width&quot;:889.5277165354331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7847</Words>
  <Application>WPS 演示</Application>
  <PresentationFormat>宽屏</PresentationFormat>
  <Paragraphs>540</Paragraphs>
  <Slides>38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2" baseType="lpstr">
      <vt:lpstr>Arial</vt:lpstr>
      <vt:lpstr>宋体</vt:lpstr>
      <vt:lpstr>Wingdings</vt:lpstr>
      <vt:lpstr>Arial</vt:lpstr>
      <vt:lpstr>微软雅黑</vt:lpstr>
      <vt:lpstr>Times New Roman</vt:lpstr>
      <vt:lpstr>Wingdings</vt:lpstr>
      <vt:lpstr>Arial Unicode MS</vt:lpstr>
      <vt:lpstr>等线 Light</vt:lpstr>
      <vt:lpstr>等线</vt:lpstr>
      <vt:lpstr>楷体</vt:lpstr>
      <vt:lpstr>黑体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1015813830@qq.com</dc:creator>
  <cp:lastModifiedBy>王国栋</cp:lastModifiedBy>
  <cp:revision>160</cp:revision>
  <dcterms:created xsi:type="dcterms:W3CDTF">2019-10-23T04:48:00Z</dcterms:created>
  <dcterms:modified xsi:type="dcterms:W3CDTF">2024-11-22T03:04:41Z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95C1F2B7D41A46BC91E358326C70BFCC</vt:lpwstr>
  </property>
  <property fmtid="{D5CDD505-2E9C-101B-9397-08002B2CF9AE}" pid="3" name="KSOProductBuildVer">
    <vt:lpwstr>2052-12.1.0.18912</vt:lpwstr>
  </property>
</Properties>
</file>